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5" r:id="rId4"/>
    <p:sldId id="278" r:id="rId5"/>
    <p:sldId id="258" r:id="rId6"/>
    <p:sldId id="259" r:id="rId7"/>
    <p:sldId id="260" r:id="rId8"/>
    <p:sldId id="268" r:id="rId9"/>
    <p:sldId id="261" r:id="rId10"/>
    <p:sldId id="262" r:id="rId11"/>
    <p:sldId id="276" r:id="rId12"/>
    <p:sldId id="270" r:id="rId13"/>
    <p:sldId id="271" r:id="rId14"/>
    <p:sldId id="263" r:id="rId15"/>
    <p:sldId id="269" r:id="rId16"/>
    <p:sldId id="277" r:id="rId17"/>
    <p:sldId id="264" r:id="rId18"/>
    <p:sldId id="272" r:id="rId19"/>
    <p:sldId id="265" r:id="rId20"/>
    <p:sldId id="266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12539-7544-4A6A-90FF-C433F933B397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69853-5296-4BA4-BD9D-B1F4ECCB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69853-5296-4BA4-BD9D-B1F4ECCBE3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BDBBD-D95B-4F0A-9584-E70ABCE75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BCAF8-9222-471A-9D34-1B9DE0EE0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90C3-59D4-439A-BADC-F721D76B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D8FB0-C2A6-4F30-ACEA-62AA8690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B09AA-8EA2-42C5-B5E9-8A72C948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1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496F-40C7-4202-8C1E-95E44C0D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FB046-FB03-4BEF-BECE-B1CDB0353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660DF-6BDD-4B2B-B497-3A9D2736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D57C1-CFD0-4575-BEF7-1D6D37B8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88DA-C9CB-4B48-B0AB-444FAEEC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7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385595-24A2-4390-B2D3-5E9D803F6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91E9B-B5C5-4DA7-9448-791D8978F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6B736-835A-4986-A1B8-F0493C3D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8765A-5AB6-4DF3-A00D-2FE10A5A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A9AE8-3818-4452-952A-0B5225B9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3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74676-F014-4B9B-9F7F-719FF426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551A6-619B-47EB-8DFC-EFEC2B720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7012F-5DBA-4FA7-A9E8-F088DA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AC229-883E-4045-AA5B-B995FE6B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99B6F-665C-446F-843A-BBE3BC77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0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444E-9A2F-44BD-8810-056D5D088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1BEF-C7EF-4EB9-BFCD-7B2280D12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AAED8-AEB9-4906-896D-59F43FAB5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FEFE3-AB52-4D8E-AA0A-C5D06FC6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03BA-5A1D-4BD7-A3FE-B00FF494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3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DAF3E-8B35-42A4-8620-8FF48B81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0ACE9-9F4D-46C4-BF24-35768E82F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3DCBF-66FB-4564-9856-0161E1231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41B0A-68B5-4837-8445-FDDDDE5F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8C919-E870-486A-BAD0-578D091A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E51FF-E4EB-4A7B-8125-33E62298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8BA4-D1CB-4E04-BD4D-6B2F0A8E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52581-4EBB-4C6F-B1A5-50DE98A23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DCB19-EB21-41DF-B1FD-8A90473D0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B7D72-57F2-49CD-83F9-BA3F1015E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EAFA7-8B36-440E-875D-A1D5278FE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9D4C45-D703-41C6-9E45-A7C41A26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249671-BD8F-4B2C-8ADB-9D3BBAB6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BB122-6DB4-4A15-8892-B49307D2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5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64A84-BF1C-42F9-8894-627FED580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D8AF23-ED78-4F9C-8D7E-3014B607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270AD-544D-4F56-A364-795CB4B5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C9442-9119-457D-ADA2-7B4DDFE9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9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48148-5AB3-49C9-BCF6-D19B58C2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13EFF-3E43-42BA-AC49-5E9BB0B30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AA972-45E3-4402-8732-B6E970B1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440F-D744-4816-AAF4-A9D0E8175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26B67-6857-4280-8D5B-C414A797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015CA-1815-4DDD-80C1-B4F0FE19B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72458-62C5-4A6D-B450-3503EB94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35E20-06AA-425D-9C21-B86A6DA2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28C6F-A3CA-48C1-B465-BC8A32DD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7D914-3DA3-4F50-8397-EC1D904F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406B8-344B-43D4-A0AC-08131876B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FA1CE-956A-4995-8CEC-11B39B891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901D7-B0BD-4ED7-A429-7CD0E7C2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09A91-0C11-4CAD-B5C7-83980D30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9CA7B-F471-4D90-8B54-240289FA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8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A3BE2-C661-4E6D-9B9E-D2987B6F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2A08C-4C44-4648-A63F-4B91338DB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12E0-4DBC-427A-BA5C-BAD9AB44D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2F89D-01BF-4792-B7ED-54E4C4AB71A4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4B5C7-D316-4AF5-82C1-4DCE89F2A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37350-D8C5-43FB-8062-59FB2DA5F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9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6D9B-B9E4-47FE-9F30-35529783E4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FD2E0E-3D6D-44B4-BD28-F4DCC8C6B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47768"/>
            <a:ext cx="9144000" cy="1655762"/>
          </a:xfrm>
        </p:spPr>
        <p:txBody>
          <a:bodyPr/>
          <a:lstStyle/>
          <a:p>
            <a:r>
              <a:rPr lang="en-US" dirty="0"/>
              <a:t>ABOU KHALIL </a:t>
            </a:r>
            <a:r>
              <a:rPr lang="en-US" dirty="0" err="1"/>
              <a:t>Kassem</a:t>
            </a:r>
            <a:r>
              <a:rPr lang="en-US" dirty="0"/>
              <a:t> – Staff du 15/12/2020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F3034-6D8D-4598-A0FA-55A941335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546" y="1600200"/>
            <a:ext cx="6597598" cy="3581942"/>
          </a:xfrm>
          <a:prstGeom prst="rect">
            <a:avLst/>
          </a:prstGeom>
        </p:spPr>
      </p:pic>
      <p:pic>
        <p:nvPicPr>
          <p:cNvPr id="1026" name="Picture 2" descr="Contact - Soutenez l'Hôpital Pitié-Salpêtrière AP-HP">
            <a:extLst>
              <a:ext uri="{FF2B5EF4-FFF2-40B4-BE49-F238E27FC236}">
                <a16:creationId xmlns:a16="http://schemas.microsoft.com/office/drawing/2014/main" id="{962ABFF4-CC25-4983-B20A-AAB827EA5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202" y="328723"/>
            <a:ext cx="7939596" cy="117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6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8116-D8E2-44BD-B5C4-1485A2A1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Méthodes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45B20-9C75-44BD-9828-BBB220269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353800" cy="5824424"/>
          </a:xfrm>
        </p:spPr>
        <p:txBody>
          <a:bodyPr>
            <a:normAutofit/>
          </a:bodyPr>
          <a:lstStyle/>
          <a:p>
            <a:r>
              <a:rPr lang="fr-BE" dirty="0"/>
              <a:t>Critères d’inclusion:</a:t>
            </a:r>
          </a:p>
          <a:p>
            <a:pPr lvl="1"/>
            <a:r>
              <a:rPr lang="fr-BE" dirty="0"/>
              <a:t>Patients ≥ 12 ans</a:t>
            </a:r>
          </a:p>
          <a:p>
            <a:pPr lvl="1"/>
            <a:r>
              <a:rPr lang="fr-BE" dirty="0"/>
              <a:t>≥ 2</a:t>
            </a:r>
            <a:r>
              <a:rPr lang="fr-BE" baseline="30000" dirty="0"/>
              <a:t>ème</a:t>
            </a:r>
            <a:r>
              <a:rPr lang="fr-BE" dirty="0"/>
              <a:t> récidive de péricardite</a:t>
            </a:r>
          </a:p>
          <a:p>
            <a:pPr lvl="1"/>
            <a:r>
              <a:rPr lang="fr-BE" dirty="0"/>
              <a:t>Malgré traitement standard</a:t>
            </a:r>
          </a:p>
          <a:p>
            <a:pPr lvl="1"/>
            <a:r>
              <a:rPr lang="fr-BE" dirty="0"/>
              <a:t>Douleur thoracique EVA ≥4/10</a:t>
            </a:r>
          </a:p>
          <a:p>
            <a:pPr lvl="1"/>
            <a:r>
              <a:rPr lang="fr-BE" dirty="0"/>
              <a:t>CRP ≥ 1mg/</a:t>
            </a:r>
            <a:r>
              <a:rPr lang="fr-BE" dirty="0" err="1"/>
              <a:t>dL</a:t>
            </a:r>
            <a:endParaRPr lang="fr-BE" dirty="0"/>
          </a:p>
          <a:p>
            <a:endParaRPr lang="en-US" dirty="0"/>
          </a:p>
          <a:p>
            <a:r>
              <a:rPr lang="fr-FR" dirty="0"/>
              <a:t>Critères d’exclusion:</a:t>
            </a:r>
          </a:p>
          <a:p>
            <a:pPr lvl="1"/>
            <a:r>
              <a:rPr lang="fr-FR" dirty="0"/>
              <a:t>Péricardites secondaires (BK/K/AI/radique/myocardite/post trauma)</a:t>
            </a:r>
          </a:p>
          <a:p>
            <a:pPr lvl="1"/>
            <a:r>
              <a:rPr lang="fr-FR" dirty="0"/>
              <a:t>Patients ID / greffés / sous IS/ IM</a:t>
            </a:r>
          </a:p>
          <a:p>
            <a:pPr lvl="1"/>
            <a:r>
              <a:rPr lang="fr-FR" dirty="0"/>
              <a:t>K / BK / Hépatite actifs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39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AB7F-9F1B-4ED4-AB30-36BFFD95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Méthodes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88F41-0755-4EE9-8650-CE40D6911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Critère principal d’efficacité</a:t>
            </a:r>
          </a:p>
          <a:p>
            <a:pPr lvl="1"/>
            <a:r>
              <a:rPr lang="fr-BE" b="1" dirty="0"/>
              <a:t>Délai médian jusqu’à la première récidive</a:t>
            </a:r>
            <a:r>
              <a:rPr lang="fr-BE" dirty="0"/>
              <a:t> de péricardite</a:t>
            </a:r>
            <a:br>
              <a:rPr lang="fr-BE" dirty="0"/>
            </a:br>
            <a:endParaRPr lang="fr-BE" dirty="0"/>
          </a:p>
          <a:p>
            <a:r>
              <a:rPr lang="fr-BE" dirty="0"/>
              <a:t>Critères secondaires </a:t>
            </a:r>
          </a:p>
          <a:p>
            <a:pPr lvl="1"/>
            <a:r>
              <a:rPr lang="fr-BE" dirty="0"/>
              <a:t>Réponse persistante à 16 semaines</a:t>
            </a:r>
          </a:p>
          <a:p>
            <a:pPr lvl="1"/>
            <a:r>
              <a:rPr lang="fr-BE" dirty="0"/>
              <a:t>Pourcentage de jours EVA </a:t>
            </a:r>
            <a:r>
              <a:rPr lang="fr-FR" dirty="0"/>
              <a:t>≤ 2/10</a:t>
            </a:r>
          </a:p>
          <a:p>
            <a:pPr lvl="1"/>
            <a:r>
              <a:rPr lang="fr-FR" dirty="0"/>
              <a:t>Pourcentage de patients EVA 0 ou 1</a:t>
            </a:r>
            <a:endParaRPr lang="fr-B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823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E39B1-21A9-4E66-8EF7-3F2123AC4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Période de run-in de 12 semaines</a:t>
            </a:r>
          </a:p>
          <a:p>
            <a:pPr lvl="1"/>
            <a:r>
              <a:rPr lang="fr-FR" dirty="0"/>
              <a:t>Administration SC du </a:t>
            </a:r>
            <a:r>
              <a:rPr lang="fr-FR" dirty="0" err="1"/>
              <a:t>Rilonacept</a:t>
            </a:r>
            <a:r>
              <a:rPr lang="fr-FR" dirty="0"/>
              <a:t> à tous les patients</a:t>
            </a:r>
          </a:p>
          <a:p>
            <a:pPr lvl="1"/>
            <a:r>
              <a:rPr lang="fr-FR" dirty="0"/>
              <a:t>1 semaine de stabilisation</a:t>
            </a:r>
          </a:p>
          <a:p>
            <a:pPr lvl="1"/>
            <a:r>
              <a:rPr lang="fr-FR" dirty="0"/>
              <a:t>9 semaines de décroissance des autres traitements </a:t>
            </a:r>
          </a:p>
          <a:p>
            <a:pPr lvl="1"/>
            <a:r>
              <a:rPr lang="fr-FR" dirty="0"/>
              <a:t>2 semaines de monothérapie (</a:t>
            </a:r>
            <a:r>
              <a:rPr lang="fr-FR" dirty="0" err="1"/>
              <a:t>Rilonacept</a:t>
            </a:r>
            <a:r>
              <a:rPr lang="fr-FR" dirty="0"/>
              <a:t>)</a:t>
            </a:r>
          </a:p>
          <a:p>
            <a:pPr lvl="1"/>
            <a:endParaRPr lang="fr-FR" dirty="0"/>
          </a:p>
          <a:p>
            <a:r>
              <a:rPr lang="fr-FR" dirty="0"/>
              <a:t>Randomisation SI réponse au traitement</a:t>
            </a:r>
          </a:p>
          <a:p>
            <a:pPr lvl="1"/>
            <a:r>
              <a:rPr lang="fr-FR" dirty="0"/>
              <a:t>EVA ≤ 2/10 ET CRP ≤ 0.5 mg/</a:t>
            </a:r>
            <a:r>
              <a:rPr lang="fr-FR" dirty="0" err="1"/>
              <a:t>dL</a:t>
            </a:r>
            <a:endParaRPr lang="fr-FR" dirty="0"/>
          </a:p>
          <a:p>
            <a:pPr lvl="1"/>
            <a:r>
              <a:rPr lang="fr-FR" dirty="0" err="1"/>
              <a:t>Rilonacept</a:t>
            </a:r>
            <a:r>
              <a:rPr lang="fr-FR" dirty="0"/>
              <a:t> vs placebo 1:1</a:t>
            </a:r>
          </a:p>
          <a:p>
            <a:pPr lvl="1"/>
            <a:r>
              <a:rPr lang="fr-FR" dirty="0"/>
              <a:t>Stratifiée (corticoïdes, péricardite idiopathique)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CC40BE-4A4A-4601-B0EB-FE6B2781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BE" dirty="0"/>
              <a:t>Méthodes</a:t>
            </a:r>
          </a:p>
        </p:txBody>
      </p:sp>
    </p:spTree>
    <p:extLst>
      <p:ext uri="{BB962C8B-B14F-4D97-AF65-F5344CB8AC3E}">
        <p14:creationId xmlns:p14="http://schemas.microsoft.com/office/powerpoint/2010/main" val="1396057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B4515-3F6A-4AA1-B536-EAA0C7B0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22 évènements  étaient nécessaires pour avoir une puissance de 90%</a:t>
            </a:r>
          </a:p>
          <a:p>
            <a:endParaRPr lang="fr-FR" dirty="0"/>
          </a:p>
          <a:p>
            <a:r>
              <a:rPr lang="fr-FR" dirty="0"/>
              <a:t>Risque alpha unilatéral 0,025</a:t>
            </a:r>
          </a:p>
          <a:p>
            <a:endParaRPr lang="fr-FR" dirty="0"/>
          </a:p>
          <a:p>
            <a:r>
              <a:rPr lang="fr-FR" dirty="0"/>
              <a:t>Analyse en ITT</a:t>
            </a:r>
          </a:p>
          <a:p>
            <a:endParaRPr lang="fr-FR" dirty="0"/>
          </a:p>
          <a:p>
            <a:r>
              <a:rPr lang="fr-FR" dirty="0"/>
              <a:t>Modèle de Cox pour l’analyse des données de survie sans événement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80E708-D6D0-482E-8C26-72B441AF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BE" dirty="0"/>
              <a:t>Méthodes</a:t>
            </a:r>
          </a:p>
        </p:txBody>
      </p:sp>
    </p:spTree>
    <p:extLst>
      <p:ext uri="{BB962C8B-B14F-4D97-AF65-F5344CB8AC3E}">
        <p14:creationId xmlns:p14="http://schemas.microsoft.com/office/powerpoint/2010/main" val="3638848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0CFF-D405-4FDA-B945-C213D419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Résultats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E03A5-299A-4768-B733-E1015669F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F8BE8F-0C53-4459-AD76-B9D442376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509" y="0"/>
            <a:ext cx="5987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9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F6D106-EFCB-414D-BABE-7C9A31E56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625" y="238844"/>
            <a:ext cx="6609519" cy="63803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E03A5-299A-4768-B733-E1015669F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10CFF-D405-4FDA-B945-C213D419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697" y="153192"/>
            <a:ext cx="10515600" cy="1325563"/>
          </a:xfrm>
        </p:spPr>
        <p:txBody>
          <a:bodyPr/>
          <a:lstStyle/>
          <a:p>
            <a:pPr algn="ctr"/>
            <a:r>
              <a:rPr lang="fr-BE" dirty="0"/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3411293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69A71-12EF-4C6B-8415-FCC35632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Résultats: période de run-in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6F01-3858-47E1-B3D3-410D6AF0D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7668"/>
            <a:ext cx="10515600" cy="4351338"/>
          </a:xfrm>
        </p:spPr>
        <p:txBody>
          <a:bodyPr/>
          <a:lstStyle/>
          <a:p>
            <a:r>
              <a:rPr lang="fr-FR" dirty="0"/>
              <a:t>Durée médiane</a:t>
            </a:r>
          </a:p>
          <a:p>
            <a:pPr lvl="1"/>
            <a:r>
              <a:rPr lang="fr-FR" dirty="0"/>
              <a:t>Résolution DT = 5j</a:t>
            </a:r>
          </a:p>
          <a:p>
            <a:pPr lvl="1"/>
            <a:r>
              <a:rPr lang="fr-FR" dirty="0"/>
              <a:t>Normalisation CRP = 7j</a:t>
            </a:r>
          </a:p>
          <a:p>
            <a:pPr lvl="1"/>
            <a:r>
              <a:rPr lang="fr-FR" dirty="0"/>
              <a:t>Traitement = 9 mois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72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F7D6E-C26A-4913-8597-70B5161D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Résultats: efficacité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A59F3-0EA3-4479-8987-14544C366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Critère principal d’efficacité:</a:t>
            </a:r>
          </a:p>
          <a:p>
            <a:pPr lvl="1"/>
            <a:r>
              <a:rPr lang="fr-FR" dirty="0"/>
              <a:t>2/30 (7%) récidives sous </a:t>
            </a:r>
            <a:r>
              <a:rPr lang="fr-FR" dirty="0" err="1"/>
              <a:t>Rilonacept</a:t>
            </a:r>
            <a:r>
              <a:rPr lang="fr-FR" dirty="0"/>
              <a:t> -&gt; pas de calcul du délai médian</a:t>
            </a:r>
          </a:p>
          <a:p>
            <a:pPr lvl="1"/>
            <a:r>
              <a:rPr lang="fr-FR" dirty="0"/>
              <a:t>8.6 semaines sous placebo </a:t>
            </a:r>
            <a:r>
              <a:rPr lang="pl-PL" dirty="0"/>
              <a:t>(95% CI, 4.0 to 11.7)</a:t>
            </a:r>
            <a:endParaRPr lang="en-US" dirty="0"/>
          </a:p>
          <a:p>
            <a:pPr lvl="2"/>
            <a:r>
              <a:rPr lang="fr-FR" dirty="0"/>
              <a:t>23/31 soit 74%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075B3F-F733-49C3-B2BC-701930671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336" y="3429000"/>
            <a:ext cx="6791464" cy="33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08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AA65-846F-4DA3-8072-9B974AF8B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47F99-7084-47FD-A0B9-0CCA16444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490A9-0D20-47FC-A483-96F90C0A9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642937"/>
            <a:ext cx="86106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24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DB23-41C7-4B16-A2D0-AA6E36BE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Résultats: sécurité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E9A13-6943-4ECE-AF7C-88330C42C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Effets indésirables chez 74/86 (86%) patients inclus</a:t>
            </a:r>
          </a:p>
          <a:p>
            <a:pPr lvl="1"/>
            <a:r>
              <a:rPr lang="fr-FR" dirty="0"/>
              <a:t>Réactions au site d’injection et infections respiratoires hautes</a:t>
            </a:r>
          </a:p>
          <a:p>
            <a:pPr lvl="1"/>
            <a:r>
              <a:rPr lang="fr-FR" dirty="0"/>
              <a:t>4 arrêts de traitement pour EI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Taux de TG et </a:t>
            </a:r>
            <a:r>
              <a:rPr lang="fr-FR" dirty="0" err="1"/>
              <a:t>LDLc</a:t>
            </a:r>
            <a:r>
              <a:rPr lang="fr-FR" dirty="0"/>
              <a:t> plus élevés à 24 semaines de traitement</a:t>
            </a:r>
          </a:p>
        </p:txBody>
      </p:sp>
    </p:spTree>
    <p:extLst>
      <p:ext uri="{BB962C8B-B14F-4D97-AF65-F5344CB8AC3E}">
        <p14:creationId xmlns:p14="http://schemas.microsoft.com/office/powerpoint/2010/main" val="291422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F4DAE-EA7F-4A0A-BFCD-D8E3EAF9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Contexte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44B21-6F0F-493F-9D72-F9382F84E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1757878"/>
            <a:ext cx="11166764" cy="350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943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EAE8-F954-4EA2-9D78-CDD6CB97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2A43A-7815-49A2-9613-26A8B6119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Diminution des récidives de péricardite sous </a:t>
            </a:r>
            <a:r>
              <a:rPr lang="fr-BE" dirty="0" err="1"/>
              <a:t>Rilonacept</a:t>
            </a:r>
            <a:r>
              <a:rPr lang="fr-BE" dirty="0"/>
              <a:t>, par inhibition de la voie de l’IL-1</a:t>
            </a:r>
          </a:p>
          <a:p>
            <a:r>
              <a:rPr lang="fr-BE" dirty="0"/>
              <a:t>Sevrage des corticoïdes et de la colchicine</a:t>
            </a:r>
          </a:p>
        </p:txBody>
      </p:sp>
    </p:spTree>
    <p:extLst>
      <p:ext uri="{BB962C8B-B14F-4D97-AF65-F5344CB8AC3E}">
        <p14:creationId xmlns:p14="http://schemas.microsoft.com/office/powerpoint/2010/main" val="3592339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EAE8-F954-4EA2-9D78-CDD6CB97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Limites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2A43A-7815-49A2-9613-26A8B6119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Petit effectif</a:t>
            </a:r>
          </a:p>
          <a:p>
            <a:r>
              <a:rPr lang="fr-BE" dirty="0"/>
              <a:t>Sélection des patients répondeurs </a:t>
            </a:r>
          </a:p>
          <a:p>
            <a:r>
              <a:rPr lang="fr-BE" dirty="0"/>
              <a:t>Durée médiane de traitement = 9 mois</a:t>
            </a:r>
          </a:p>
          <a:p>
            <a:r>
              <a:rPr lang="fr-BE" dirty="0"/>
              <a:t>Conflits d’intérêt: 4 auteurs employés chez </a:t>
            </a:r>
            <a:r>
              <a:rPr lang="fr-BE" dirty="0" err="1"/>
              <a:t>Kiniksa</a:t>
            </a:r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536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F4DAE-EA7F-4A0A-BFCD-D8E3EAF9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Contexte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44B21-6F0F-493F-9D72-F9382F84E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Péricardite récidivante:	</a:t>
            </a:r>
          </a:p>
          <a:p>
            <a:pPr lvl="1"/>
            <a:r>
              <a:rPr lang="fr-BE" dirty="0"/>
              <a:t>Récidive après un intervalle libre de 4-6 semaines</a:t>
            </a:r>
          </a:p>
          <a:p>
            <a:pPr lvl="1"/>
            <a:endParaRPr lang="fr-BE" dirty="0"/>
          </a:p>
          <a:p>
            <a:r>
              <a:rPr lang="fr-BE" dirty="0"/>
              <a:t>Taux de récidive 15-30 %</a:t>
            </a:r>
          </a:p>
          <a:p>
            <a:pPr lvl="1"/>
            <a:r>
              <a:rPr lang="fr-BE" dirty="0"/>
              <a:t>Jusqu’à 50% en absence de colchicine</a:t>
            </a:r>
          </a:p>
          <a:p>
            <a:pPr lvl="1"/>
            <a:r>
              <a:rPr lang="fr-BE" dirty="0"/>
              <a:t>Principale cause: traitement inadéquat</a:t>
            </a:r>
          </a:p>
          <a:p>
            <a:pPr lvl="1"/>
            <a:endParaRPr lang="fr-BE" dirty="0"/>
          </a:p>
          <a:p>
            <a:r>
              <a:rPr lang="fr-BE" dirty="0"/>
              <a:t>Problématique:</a:t>
            </a:r>
          </a:p>
          <a:p>
            <a:pPr lvl="1"/>
            <a:r>
              <a:rPr lang="fr-BE" dirty="0"/>
              <a:t>Efficacité et effets indésirables des traitements conventionnels</a:t>
            </a:r>
          </a:p>
          <a:p>
            <a:pPr lvl="1"/>
            <a:r>
              <a:rPr lang="fr-BE" dirty="0" err="1"/>
              <a:t>Anakinra</a:t>
            </a:r>
            <a:r>
              <a:rPr lang="fr-BE" dirty="0"/>
              <a:t>: absence de grandes études</a:t>
            </a:r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8442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10398-BF21-4D29-BE56-A5E8A4D4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4EAA7-213C-4D7A-A47D-4071C1818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B3298-0CB6-410D-9014-5BA87374C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855" y="559693"/>
            <a:ext cx="9172575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17B31C-96DD-4E1F-801E-BE66A2A40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717" y="2312293"/>
            <a:ext cx="680085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9B218E-9B7F-4094-B8F7-AFCFEC0F8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032" y="3244156"/>
            <a:ext cx="48958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7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DE4F-A74D-47F8-96CE-7430BECC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FC436-3897-4BA9-914E-E5395B74F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20D2F-00BF-43B1-98CD-5CF06DB65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1871662"/>
            <a:ext cx="98774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8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5531-F94A-40D4-A230-77F41ED2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5C0BF-A311-4258-AF88-CFCCAE9CA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712B9-7012-4206-AE4A-5D47A14E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449" y="365125"/>
            <a:ext cx="7667563" cy="56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0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6112-3B49-46F4-A856-222D88DB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BBB48C-06EC-43DE-9727-07FAE8F19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4671" y="1492321"/>
            <a:ext cx="4429535" cy="444683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0E1178-26C9-40DE-A2B5-C2BC9C420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09" y="1535835"/>
            <a:ext cx="4429535" cy="44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8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0CC5E-411B-4A15-8609-8B40E86D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E58D0-B096-4DB2-96CF-0BCD7317E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ARCALYST Dosage &amp; Rx Info | Uses, Side Effects">
            <a:extLst>
              <a:ext uri="{FF2B5EF4-FFF2-40B4-BE49-F238E27FC236}">
                <a16:creationId xmlns:a16="http://schemas.microsoft.com/office/drawing/2014/main" id="{C7B13B40-B50E-476C-93CA-31FE2E4BB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60" y="2242475"/>
            <a:ext cx="3517637" cy="351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0D24AD-7D38-4EB4-86B7-03F0D5B8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988" y="2162968"/>
            <a:ext cx="2743200" cy="3676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2F3EF1-BE24-41B6-826D-E8716B5DC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362" y="407880"/>
            <a:ext cx="3571275" cy="128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9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3EA0-B0A0-4B75-A102-10CB18BEF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Méthodes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AA0C-58E4-409B-8F62-8297E062B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Essai clinique de phase 3</a:t>
            </a:r>
          </a:p>
          <a:p>
            <a:r>
              <a:rPr lang="fr-BE" dirty="0"/>
              <a:t>Multicentrique</a:t>
            </a:r>
          </a:p>
          <a:p>
            <a:r>
              <a:rPr lang="fr-BE" dirty="0"/>
              <a:t>Randomisé</a:t>
            </a:r>
          </a:p>
          <a:p>
            <a:r>
              <a:rPr lang="fr-BE" dirty="0"/>
              <a:t>Contrôlé contre placebo</a:t>
            </a:r>
          </a:p>
          <a:p>
            <a:r>
              <a:rPr lang="fr-BE" dirty="0"/>
              <a:t>Double aveugle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7798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391</Words>
  <Application>Microsoft Office PowerPoint</Application>
  <PresentationFormat>Widescreen</PresentationFormat>
  <Paragraphs>86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Contexte</vt:lpstr>
      <vt:lpstr>Contexte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Méthodes</vt:lpstr>
      <vt:lpstr>Méthodes</vt:lpstr>
      <vt:lpstr>Méthodes</vt:lpstr>
      <vt:lpstr>Méthodes</vt:lpstr>
      <vt:lpstr>Méthodes</vt:lpstr>
      <vt:lpstr>Résultats</vt:lpstr>
      <vt:lpstr>Résultats</vt:lpstr>
      <vt:lpstr>Résultats: période de run-in</vt:lpstr>
      <vt:lpstr>Résultats: efficacité</vt:lpstr>
      <vt:lpstr>PowerPoint Presentation</vt:lpstr>
      <vt:lpstr>Résultats: sécurité</vt:lpstr>
      <vt:lpstr>Discussion</vt:lpstr>
      <vt:lpstr>Limites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Kassem Abou Khalil</dc:creator>
  <cp:lastModifiedBy>Kassem Abou Khalil</cp:lastModifiedBy>
  <cp:revision>33</cp:revision>
  <dcterms:created xsi:type="dcterms:W3CDTF">2020-11-29T10:51:32Z</dcterms:created>
  <dcterms:modified xsi:type="dcterms:W3CDTF">2020-12-15T00:43:02Z</dcterms:modified>
</cp:coreProperties>
</file>