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5" r:id="rId4"/>
    <p:sldId id="287" r:id="rId5"/>
    <p:sldId id="281" r:id="rId6"/>
    <p:sldId id="284" r:id="rId7"/>
    <p:sldId id="280" r:id="rId8"/>
    <p:sldId id="286" r:id="rId9"/>
    <p:sldId id="288" r:id="rId10"/>
    <p:sldId id="294" r:id="rId11"/>
    <p:sldId id="290" r:id="rId12"/>
    <p:sldId id="291" r:id="rId13"/>
    <p:sldId id="292" r:id="rId14"/>
    <p:sldId id="261" r:id="rId15"/>
    <p:sldId id="262" r:id="rId16"/>
    <p:sldId id="271" r:id="rId17"/>
    <p:sldId id="276" r:id="rId18"/>
    <p:sldId id="263" r:id="rId19"/>
    <p:sldId id="269" r:id="rId20"/>
    <p:sldId id="277" r:id="rId21"/>
    <p:sldId id="264" r:id="rId22"/>
    <p:sldId id="272" r:id="rId23"/>
    <p:sldId id="265" r:id="rId24"/>
    <p:sldId id="266" r:id="rId25"/>
    <p:sldId id="293" r:id="rId26"/>
    <p:sldId id="2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C1E58B-E903-4BF8-BB39-941A1BAAAEFB}">
          <p14:sldIdLst>
            <p14:sldId id="256"/>
            <p14:sldId id="257"/>
            <p14:sldId id="285"/>
            <p14:sldId id="287"/>
            <p14:sldId id="281"/>
            <p14:sldId id="284"/>
            <p14:sldId id="280"/>
            <p14:sldId id="286"/>
            <p14:sldId id="288"/>
            <p14:sldId id="294"/>
            <p14:sldId id="290"/>
            <p14:sldId id="291"/>
            <p14:sldId id="292"/>
            <p14:sldId id="261"/>
            <p14:sldId id="262"/>
            <p14:sldId id="271"/>
            <p14:sldId id="276"/>
            <p14:sldId id="263"/>
            <p14:sldId id="269"/>
            <p14:sldId id="277"/>
            <p14:sldId id="264"/>
            <p14:sldId id="272"/>
            <p14:sldId id="265"/>
            <p14:sldId id="266"/>
            <p14:sldId id="293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12539-7544-4A6A-90FF-C433F933B397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69853-5296-4BA4-BD9D-B1F4ECCB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4/26 </a:t>
            </a:r>
            <a:r>
              <a:rPr lang="en-US" dirty="0" err="1"/>
              <a:t>uniquement</a:t>
            </a:r>
            <a:r>
              <a:rPr lang="en-US" baseline="0" dirty="0"/>
              <a:t> </a:t>
            </a:r>
            <a:r>
              <a:rPr lang="en-US" baseline="0" dirty="0" err="1"/>
              <a:t>fuite</a:t>
            </a:r>
            <a:r>
              <a:rPr lang="en-US" baseline="0" dirty="0"/>
              <a:t>  III </a:t>
            </a:r>
            <a:r>
              <a:rPr lang="en-US" baseline="0" dirty="0" err="1"/>
              <a:t>ou</a:t>
            </a:r>
            <a:r>
              <a:rPr lang="en-US" baseline="0" dirty="0"/>
              <a:t> +.   </a:t>
            </a:r>
            <a:r>
              <a:rPr lang="en-US" baseline="0" dirty="0" err="1"/>
              <a:t>Succcès</a:t>
            </a:r>
            <a:r>
              <a:rPr lang="en-US" baseline="0" dirty="0"/>
              <a:t> 24/28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69853-5296-4BA4-BD9D-B1F4ECCBE3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4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88 % </a:t>
            </a:r>
            <a:r>
              <a:rPr lang="en-US" dirty="0" err="1"/>
              <a:t>amélioration</a:t>
            </a:r>
            <a:r>
              <a:rPr lang="en-US" dirty="0"/>
              <a:t> NYHA</a:t>
            </a:r>
            <a:r>
              <a:rPr lang="en-US" baseline="0" dirty="0"/>
              <a:t> 23/26. </a:t>
            </a:r>
            <a:r>
              <a:rPr lang="en-US" dirty="0"/>
              <a:t> 3 patients</a:t>
            </a:r>
            <a:r>
              <a:rPr lang="en-US" baseline="0" dirty="0"/>
              <a:t> </a:t>
            </a:r>
            <a:r>
              <a:rPr lang="en-US" baseline="0" dirty="0" err="1"/>
              <a:t>stade</a:t>
            </a:r>
            <a:r>
              <a:rPr lang="en-US" baseline="0" dirty="0"/>
              <a:t> III </a:t>
            </a:r>
            <a:r>
              <a:rPr lang="en-US" baseline="0" dirty="0" err="1"/>
              <a:t>ou</a:t>
            </a:r>
            <a:r>
              <a:rPr lang="en-US" baseline="0" dirty="0"/>
              <a:t> IV. </a:t>
            </a:r>
            <a:r>
              <a:rPr lang="en-US" baseline="0" dirty="0" err="1"/>
              <a:t>Mortalité</a:t>
            </a:r>
            <a:r>
              <a:rPr lang="en-US" baseline="0" dirty="0"/>
              <a:t> 2/28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69853-5296-4BA4-BD9D-B1F4ECCBE3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48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69853-5296-4BA4-BD9D-B1F4ECCBE3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patients chez qui </a:t>
            </a:r>
            <a:r>
              <a:rPr lang="en-US" dirty="0" err="1"/>
              <a:t>l’ETO</a:t>
            </a:r>
            <a:r>
              <a:rPr lang="en-US" dirty="0"/>
              <a:t> </a:t>
            </a:r>
            <a:r>
              <a:rPr lang="en-US" dirty="0" err="1"/>
              <a:t>ininterpretable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non </a:t>
            </a:r>
            <a:r>
              <a:rPr lang="en-US" dirty="0" err="1"/>
              <a:t>retrouvée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69853-5296-4BA4-BD9D-B1F4ECCBE3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DBBD-D95B-4F0A-9584-E70ABCE75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BCAF8-9222-471A-9D34-1B9DE0EE0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90C3-59D4-439A-BADC-F721D76B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D8FB0-C2A6-4F30-ACEA-62AA8690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B09AA-8EA2-42C5-B5E9-8A72C948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1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496F-40C7-4202-8C1E-95E44C0D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FB046-FB03-4BEF-BECE-B1CDB0353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660DF-6BDD-4B2B-B497-3A9D2736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D57C1-CFD0-4575-BEF7-1D6D37B8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88DA-C9CB-4B48-B0AB-444FAEEC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7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85595-24A2-4390-B2D3-5E9D803F6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91E9B-B5C5-4DA7-9448-791D8978F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6B736-835A-4986-A1B8-F0493C3D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8765A-5AB6-4DF3-A00D-2FE10A5A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A9AE8-3818-4452-952A-0B5225B9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3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Slide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DD78818-412B-FE44-895A-9337A55C547F}"/>
              </a:ext>
            </a:extLst>
          </p:cNvPr>
          <p:cNvSpPr/>
          <p:nvPr userDrawn="1"/>
        </p:nvSpPr>
        <p:spPr>
          <a:xfrm>
            <a:off x="11747500" y="6413500"/>
            <a:ext cx="254000" cy="254000"/>
          </a:xfrm>
          <a:prstGeom prst="ellipse">
            <a:avLst/>
          </a:prstGeom>
          <a:noFill/>
          <a:ln w="31750" cap="rnd">
            <a:solidFill>
              <a:srgbClr val="8A8B8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7D0F66D-373B-FB49-907C-22051F98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0615" y="6357938"/>
            <a:ext cx="367771" cy="365125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ctr">
              <a:defRPr sz="700" b="0" i="0">
                <a:solidFill>
                  <a:srgbClr val="8A8B8A"/>
                </a:solidFill>
                <a:latin typeface="Lub Dub Medium" panose="020B0603030403020204" pitchFamily="34" charset="77"/>
              </a:defRPr>
            </a:lvl1pPr>
          </a:lstStyle>
          <a:p>
            <a:fld id="{01CD3B2E-BC1C-6C4D-9D91-A67B950EE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06C9A-B571-4F4B-8AEE-118B36A33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60" y="508000"/>
            <a:ext cx="1082040" cy="41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8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74676-F014-4B9B-9F7F-719FF426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551A6-619B-47EB-8DFC-EFEC2B720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7012F-5DBA-4FA7-A9E8-F088DA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AC229-883E-4045-AA5B-B995FE6B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99B6F-665C-446F-843A-BBE3BC77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0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444E-9A2F-44BD-8810-056D5D088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1BEF-C7EF-4EB9-BFCD-7B2280D12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AAED8-AEB9-4906-896D-59F43FAB5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FEFE3-AB52-4D8E-AA0A-C5D06FC6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03BA-5A1D-4BD7-A3FE-B00FF494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3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DAF3E-8B35-42A4-8620-8FF48B81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0ACE9-9F4D-46C4-BF24-35768E82F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3DCBF-66FB-4564-9856-0161E1231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41B0A-68B5-4837-8445-FDDDDE5F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8C919-E870-486A-BAD0-578D091A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E51FF-E4EB-4A7B-8125-33E62298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8BA4-D1CB-4E04-BD4D-6B2F0A8E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52581-4EBB-4C6F-B1A5-50DE98A23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DCB19-EB21-41DF-B1FD-8A90473D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B7D72-57F2-49CD-83F9-BA3F1015E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EAFA7-8B36-440E-875D-A1D5278FE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9D4C45-D703-41C6-9E45-A7C41A26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49671-BD8F-4B2C-8ADB-9D3BBAB6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BB122-6DB4-4A15-8892-B49307D2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5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4A84-BF1C-42F9-8894-627FED58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D8AF23-ED78-4F9C-8D7E-3014B607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270AD-544D-4F56-A364-795CB4B5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C9442-9119-457D-ADA2-7B4DDFE9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9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48148-5AB3-49C9-BCF6-D19B58C2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13EFF-3E43-42BA-AC49-5E9BB0B3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AA972-45E3-4402-8732-B6E970B1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440F-D744-4816-AAF4-A9D0E8175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26B67-6857-4280-8D5B-C414A797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015CA-1815-4DDD-80C1-B4F0FE19B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72458-62C5-4A6D-B450-3503EB94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35E20-06AA-425D-9C21-B86A6DA2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28C6F-A3CA-48C1-B465-BC8A32DD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7D914-3DA3-4F50-8397-EC1D904F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406B8-344B-43D4-A0AC-08131876B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FA1CE-956A-4995-8CEC-11B39B891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901D7-B0BD-4ED7-A429-7CD0E7C2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F89D-01BF-4792-B7ED-54E4C4AB71A4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09A91-0C11-4CAD-B5C7-83980D30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9CA7B-F471-4D90-8B54-240289FA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8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A3BE2-C661-4E6D-9B9E-D2987B6F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2A08C-4C44-4648-A63F-4B91338DB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12E0-4DBC-427A-BA5C-BAD9AB44D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F89D-01BF-4792-B7ED-54E4C4AB71A4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4B5C7-D316-4AF5-82C1-4DCE89F2A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7350-D8C5-43FB-8062-59FB2DA5F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A145-8DEF-4A36-AFA3-6FB7AEBBE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9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FD2E0E-3D6D-44B4-BD28-F4DCC8C6B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47768"/>
            <a:ext cx="9144000" cy="1655762"/>
          </a:xfrm>
        </p:spPr>
        <p:txBody>
          <a:bodyPr/>
          <a:lstStyle/>
          <a:p>
            <a:r>
              <a:rPr lang="en-US" dirty="0"/>
              <a:t>ABOU KHALIL </a:t>
            </a:r>
            <a:r>
              <a:rPr lang="en-US" dirty="0" err="1"/>
              <a:t>Kassem</a:t>
            </a:r>
            <a:r>
              <a:rPr lang="en-US" dirty="0"/>
              <a:t> – Staff du 16/03/2021  </a:t>
            </a:r>
          </a:p>
        </p:txBody>
      </p:sp>
      <p:pic>
        <p:nvPicPr>
          <p:cNvPr id="1026" name="Picture 2" descr="Contact - Soutenez l'Hôpital Pitié-Salpêtrière AP-HP">
            <a:extLst>
              <a:ext uri="{FF2B5EF4-FFF2-40B4-BE49-F238E27FC236}">
                <a16:creationId xmlns:a16="http://schemas.microsoft.com/office/drawing/2014/main" id="{962ABFF4-CC25-4983-B20A-AAB827EA5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02" y="328723"/>
            <a:ext cx="7939596" cy="11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03" y="1701584"/>
            <a:ext cx="8291413" cy="27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6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612" y="133570"/>
            <a:ext cx="6848475" cy="1438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F82E08-7ADB-4D10-A262-3105D79282FF}"/>
              </a:ext>
            </a:extLst>
          </p:cNvPr>
          <p:cNvSpPr txBox="1"/>
          <p:nvPr/>
        </p:nvSpPr>
        <p:spPr>
          <a:xfrm>
            <a:off x="1420427" y="1747162"/>
            <a:ext cx="10120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i="0" u="none" strike="noStrike" baseline="0" dirty="0">
                <a:latin typeface="AdvOT2986fa51"/>
              </a:rPr>
              <a:t>Registre </a:t>
            </a:r>
            <a:r>
              <a:rPr lang="fr-FR" sz="1800" b="0" i="0" u="none" strike="noStrike" baseline="0" dirty="0" err="1">
                <a:latin typeface="AdvOT2986fa51"/>
              </a:rPr>
              <a:t>TriValve</a:t>
            </a:r>
            <a:r>
              <a:rPr lang="fr-FR" sz="1800" b="0" i="0" u="none" strike="noStrike" baseline="0" dirty="0">
                <a:latin typeface="AdvOT2986fa51"/>
              </a:rPr>
              <a:t> (</a:t>
            </a:r>
            <a:r>
              <a:rPr lang="fr-FR" sz="1800" b="0" i="0" u="none" strike="noStrike" baseline="0" dirty="0" err="1">
                <a:latin typeface="AdvOT2986fa51"/>
              </a:rPr>
              <a:t>Transcatheter</a:t>
            </a:r>
            <a:r>
              <a:rPr lang="fr-FR" sz="1800" b="0" i="0" u="none" strike="noStrike" baseline="0" dirty="0">
                <a:latin typeface="AdvOT2986fa51"/>
              </a:rPr>
              <a:t> </a:t>
            </a:r>
            <a:r>
              <a:rPr lang="fr-FR" sz="1800" b="0" i="0" u="none" strike="noStrike" baseline="0" dirty="0" err="1">
                <a:latin typeface="AdvOT2986fa51"/>
              </a:rPr>
              <a:t>Tricuspid</a:t>
            </a:r>
            <a:r>
              <a:rPr lang="fr-FR" sz="1800" b="0" i="0" u="none" strike="noStrike" baseline="0" dirty="0">
                <a:latin typeface="AdvOT2986fa51"/>
              </a:rPr>
              <a:t> Valve </a:t>
            </a:r>
            <a:r>
              <a:rPr lang="fr-FR" sz="1800" b="0" i="0" u="none" strike="noStrike" baseline="0" dirty="0" err="1">
                <a:latin typeface="AdvOT2986fa51"/>
              </a:rPr>
              <a:t>Therapies</a:t>
            </a:r>
            <a:r>
              <a:rPr lang="fr-FR" sz="1800" b="0" i="0" u="none" strike="noStrike" baseline="0" dirty="0">
                <a:latin typeface="AdvOT2986fa51"/>
              </a:rPr>
              <a:t>) : 472 patients de 2016 a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dvOT2986fa51"/>
              </a:rPr>
              <a:t>IT au moins moyenne, symptomatique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i="0" u="none" strike="noStrike" baseline="0" dirty="0">
                <a:latin typeface="AdvOT2986fa51"/>
              </a:rPr>
              <a:t>VS cohorte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9927B-93B0-4134-B26A-0D80CBD53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17" y="1140520"/>
            <a:ext cx="1381125" cy="27622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41AEBDD-3070-40FF-BD73-9DB83305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98" y="2626534"/>
            <a:ext cx="6154404" cy="389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53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566863"/>
            <a:ext cx="79152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6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9402"/>
            <a:ext cx="5230625" cy="440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4" y="2819934"/>
            <a:ext cx="39814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26299C-9C12-44F3-AACF-CB56E31409F8}"/>
              </a:ext>
            </a:extLst>
          </p:cNvPr>
          <p:cNvSpPr txBox="1"/>
          <p:nvPr/>
        </p:nvSpPr>
        <p:spPr>
          <a:xfrm>
            <a:off x="490681" y="1100832"/>
            <a:ext cx="4909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28 patients avec IT </a:t>
            </a:r>
            <a:r>
              <a:rPr lang="en-US" dirty="0" err="1"/>
              <a:t>sévère</a:t>
            </a:r>
            <a:r>
              <a:rPr lang="en-US" dirty="0"/>
              <a:t> </a:t>
            </a:r>
            <a:r>
              <a:rPr lang="en-US" dirty="0" err="1"/>
              <a:t>symptomatique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dont</a:t>
            </a:r>
            <a:r>
              <a:rPr lang="en-US" dirty="0"/>
              <a:t> 92 % </a:t>
            </a:r>
            <a:r>
              <a:rPr lang="en-US" dirty="0" err="1"/>
              <a:t>d’IT</a:t>
            </a:r>
            <a:r>
              <a:rPr lang="en-US" dirty="0"/>
              <a:t> </a:t>
            </a:r>
            <a:r>
              <a:rPr lang="en-US" dirty="0" err="1"/>
              <a:t>fonctionnelles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Récusés</a:t>
            </a:r>
            <a:r>
              <a:rPr lang="en-US" dirty="0"/>
              <a:t> de la </a:t>
            </a:r>
            <a:r>
              <a:rPr lang="en-US" dirty="0" err="1"/>
              <a:t>chirurgie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472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09" y="436621"/>
            <a:ext cx="8214591" cy="443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BD3B4A-ECEB-454F-AFED-BF50027CEE91}"/>
              </a:ext>
            </a:extLst>
          </p:cNvPr>
          <p:cNvSpPr txBox="1"/>
          <p:nvPr/>
        </p:nvSpPr>
        <p:spPr>
          <a:xfrm>
            <a:off x="3116062" y="5264458"/>
            <a:ext cx="6569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AdvOTe81213fa"/>
              </a:rPr>
              <a:t>Mortalité</a:t>
            </a:r>
            <a:r>
              <a:rPr lang="en-US" sz="1800" b="0" i="0" u="none" strike="noStrike" baseline="0" dirty="0">
                <a:latin typeface="AdvOTe81213fa"/>
              </a:rPr>
              <a:t> de 7.1% (2 of 28 patients)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hospitalisation pour insuffisance cardiaque</a:t>
            </a:r>
          </a:p>
        </p:txBody>
      </p:sp>
    </p:spTree>
    <p:extLst>
      <p:ext uri="{BB962C8B-B14F-4D97-AF65-F5344CB8AC3E}">
        <p14:creationId xmlns:p14="http://schemas.microsoft.com/office/powerpoint/2010/main" val="153125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3EA0-B0A0-4B75-A102-10CB18BEF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Méthodes: essai CLASP-TR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AA0C-58E4-409B-8F62-8297E062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Essai clinique de faisabilité</a:t>
            </a:r>
          </a:p>
          <a:p>
            <a:r>
              <a:rPr lang="fr-BE" dirty="0"/>
              <a:t>Multicentrique</a:t>
            </a:r>
          </a:p>
          <a:p>
            <a:r>
              <a:rPr lang="fr-BE" dirty="0"/>
              <a:t>Prospectif</a:t>
            </a:r>
          </a:p>
          <a:p>
            <a:r>
              <a:rPr lang="fr-BE" dirty="0"/>
              <a:t>Un seul bras</a:t>
            </a:r>
          </a:p>
          <a:p>
            <a:r>
              <a:rPr lang="fr-BE" dirty="0"/>
              <a:t>Résultats à 30 jours</a:t>
            </a:r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77988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8116-D8E2-44BD-B5C4-1485A2A1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8" y="129598"/>
            <a:ext cx="10515600" cy="1325563"/>
          </a:xfrm>
        </p:spPr>
        <p:txBody>
          <a:bodyPr/>
          <a:lstStyle/>
          <a:p>
            <a:pPr algn="ctr"/>
            <a:r>
              <a:rPr lang="fr-BE" dirty="0"/>
              <a:t>Méthodes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5B20-9C75-44BD-9828-BBB22026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64215"/>
            <a:ext cx="11090563" cy="5693785"/>
          </a:xfrm>
        </p:spPr>
        <p:txBody>
          <a:bodyPr>
            <a:normAutofit/>
          </a:bodyPr>
          <a:lstStyle/>
          <a:p>
            <a:r>
              <a:rPr lang="fr-BE" dirty="0"/>
              <a:t>Critères d’inclusion :</a:t>
            </a:r>
          </a:p>
          <a:p>
            <a:pPr lvl="1"/>
            <a:r>
              <a:rPr lang="fr-BE" dirty="0"/>
              <a:t>Age &gt;ou égal a 18 ans</a:t>
            </a:r>
          </a:p>
          <a:p>
            <a:pPr lvl="1"/>
            <a:r>
              <a:rPr lang="fr-BE" dirty="0"/>
              <a:t>IT sévère symptomatique (primaire ou secondaire)</a:t>
            </a:r>
          </a:p>
          <a:p>
            <a:pPr lvl="1"/>
            <a:r>
              <a:rPr lang="fr-BE" dirty="0"/>
              <a:t>Malgré traitement médical optimal</a:t>
            </a:r>
            <a:br>
              <a:rPr lang="fr-BE" dirty="0"/>
            </a:br>
            <a:endParaRPr lang="en-US" dirty="0"/>
          </a:p>
          <a:p>
            <a:r>
              <a:rPr lang="fr-FR" dirty="0"/>
              <a:t>Critères d’exclusion: </a:t>
            </a:r>
          </a:p>
          <a:p>
            <a:pPr lvl="1"/>
            <a:r>
              <a:rPr lang="fr-FR" dirty="0"/>
              <a:t>Anatomie défavorable: défaut de coaptation &gt; 10 mm; longueur feuillet &lt; 8 mm</a:t>
            </a:r>
          </a:p>
          <a:p>
            <a:pPr lvl="1"/>
            <a:r>
              <a:rPr lang="fr-FR" dirty="0"/>
              <a:t>IT sur sonde de PM</a:t>
            </a:r>
          </a:p>
          <a:p>
            <a:pPr lvl="1"/>
            <a:r>
              <a:rPr lang="fr-FR" dirty="0"/>
              <a:t>Antécédent de plastie </a:t>
            </a:r>
          </a:p>
          <a:p>
            <a:pPr lvl="1"/>
            <a:r>
              <a:rPr lang="fr-FR" dirty="0"/>
              <a:t>IT primaire </a:t>
            </a:r>
            <a:r>
              <a:rPr lang="fr-FR" b="1" dirty="0"/>
              <a:t>non dégénérative  </a:t>
            </a:r>
            <a:r>
              <a:rPr lang="fr-FR" dirty="0"/>
              <a:t>(EI, rhumatismale, </a:t>
            </a:r>
            <a:r>
              <a:rPr lang="fr-FR" dirty="0" err="1"/>
              <a:t>carcinoide</a:t>
            </a:r>
            <a:r>
              <a:rPr lang="fr-FR" dirty="0"/>
              <a:t>…)</a:t>
            </a:r>
          </a:p>
          <a:p>
            <a:pPr lvl="1"/>
            <a:r>
              <a:rPr lang="fr-FR" dirty="0"/>
              <a:t>FEVG &lt; 30 %, dysfonction VD sévère </a:t>
            </a:r>
          </a:p>
          <a:p>
            <a:pPr lvl="1"/>
            <a:r>
              <a:rPr lang="fr-FR" dirty="0"/>
              <a:t>PAPS &gt;  60 </a:t>
            </a:r>
            <a:r>
              <a:rPr lang="fr-FR" dirty="0" err="1"/>
              <a:t>mmHg</a:t>
            </a:r>
            <a:endParaRPr lang="fr-FR" dirty="0"/>
          </a:p>
          <a:p>
            <a:pPr lvl="1"/>
            <a:r>
              <a:rPr lang="fr-FR" dirty="0"/>
              <a:t>Autre valvulopathie sévère </a:t>
            </a:r>
          </a:p>
          <a:p>
            <a:pPr lvl="1"/>
            <a:r>
              <a:rPr lang="fr-FR" dirty="0"/>
              <a:t>DFG &lt; 30 </a:t>
            </a:r>
            <a:r>
              <a:rPr lang="fr-FR" dirty="0" err="1"/>
              <a:t>mL</a:t>
            </a:r>
            <a:r>
              <a:rPr lang="fr-FR" dirty="0"/>
              <a:t>/min/1,73 m²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3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4515-3F6A-4AA1-B536-EAA0C7B0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Evaluation </a:t>
            </a:r>
            <a:r>
              <a:rPr lang="fr-FR" dirty="0" err="1"/>
              <a:t>échogrpahique</a:t>
            </a:r>
            <a:r>
              <a:rPr lang="fr-FR" dirty="0"/>
              <a:t> centralisée</a:t>
            </a:r>
          </a:p>
          <a:p>
            <a:endParaRPr lang="fr-FR" dirty="0"/>
          </a:p>
          <a:p>
            <a:r>
              <a:rPr lang="fr-FR" dirty="0"/>
              <a:t>Analyse en ITT </a:t>
            </a:r>
          </a:p>
          <a:p>
            <a:endParaRPr lang="fr-FR" dirty="0"/>
          </a:p>
          <a:p>
            <a:r>
              <a:rPr lang="fr-FR" dirty="0"/>
              <a:t>Comparaison par test de </a:t>
            </a:r>
            <a:r>
              <a:rPr lang="fr-FR" dirty="0" err="1"/>
              <a:t>Student</a:t>
            </a:r>
            <a:r>
              <a:rPr lang="fr-FR" dirty="0"/>
              <a:t> ou </a:t>
            </a:r>
            <a:r>
              <a:rPr lang="fr-FR" dirty="0" err="1"/>
              <a:t>Wilcoxon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Test bilatéral, p&lt;0,05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80E708-D6D0-482E-8C26-72B441AF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BE" dirty="0"/>
              <a:t>Méthodes</a:t>
            </a:r>
          </a:p>
        </p:txBody>
      </p:sp>
    </p:spTree>
    <p:extLst>
      <p:ext uri="{BB962C8B-B14F-4D97-AF65-F5344CB8AC3E}">
        <p14:creationId xmlns:p14="http://schemas.microsoft.com/office/powerpoint/2010/main" val="3638848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AB7F-9F1B-4ED4-AB30-36BFFD95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Méthodes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88F41-0755-4EE9-8650-CE40D691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Critères d’efficacité</a:t>
            </a:r>
          </a:p>
          <a:p>
            <a:pPr lvl="1"/>
            <a:r>
              <a:rPr lang="fr-BE" b="1" dirty="0"/>
              <a:t>Succès de procédure (implantation du PASCAL avec réduction de l’IT d’au moins un grade)</a:t>
            </a:r>
          </a:p>
          <a:p>
            <a:pPr lvl="1"/>
            <a:r>
              <a:rPr lang="fr-BE" b="1" dirty="0"/>
              <a:t>Echographique: réduction de l’IT</a:t>
            </a:r>
          </a:p>
          <a:p>
            <a:pPr lvl="1"/>
            <a:r>
              <a:rPr lang="fr-BE" b="1" dirty="0"/>
              <a:t>Cliniques: mortalité toute cause, stade NYHA, TM6</a:t>
            </a:r>
            <a:br>
              <a:rPr lang="fr-BE" dirty="0"/>
            </a:br>
            <a:r>
              <a:rPr lang="fr-BE" dirty="0"/>
              <a:t> </a:t>
            </a:r>
          </a:p>
          <a:p>
            <a:r>
              <a:rPr lang="fr-BE" dirty="0"/>
              <a:t>Critère de sécurité composite des MAE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Mortalité</a:t>
            </a:r>
            <a:r>
              <a:rPr lang="en-US" dirty="0"/>
              <a:t> CV/ AVC / IDM / </a:t>
            </a:r>
            <a:r>
              <a:rPr lang="en-US" dirty="0" err="1"/>
              <a:t>Réintervention</a:t>
            </a:r>
            <a:r>
              <a:rPr lang="en-US" dirty="0"/>
              <a:t> /Complications </a:t>
            </a:r>
            <a:r>
              <a:rPr lang="en-US" dirty="0" err="1"/>
              <a:t>vasculaires</a:t>
            </a:r>
            <a:r>
              <a:rPr lang="en-US" dirty="0"/>
              <a:t>/ IR </a:t>
            </a:r>
            <a:r>
              <a:rPr lang="en-US" dirty="0" err="1"/>
              <a:t>nécessitant</a:t>
            </a:r>
            <a:r>
              <a:rPr lang="en-US" dirty="0"/>
              <a:t> </a:t>
            </a:r>
            <a:r>
              <a:rPr lang="en-US" dirty="0" err="1"/>
              <a:t>dialyse</a:t>
            </a:r>
            <a:r>
              <a:rPr lang="en-US" dirty="0"/>
              <a:t>  / </a:t>
            </a:r>
            <a:r>
              <a:rPr lang="en-US" dirty="0" err="1"/>
              <a:t>Hémorragie</a:t>
            </a:r>
            <a:r>
              <a:rPr lang="en-US" dirty="0"/>
              <a:t> grave</a:t>
            </a:r>
            <a:endParaRPr lang="fr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823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0CFF-D405-4FDA-B945-C213D419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Résultats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E03A5-299A-4768-B733-E1015669F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30" y="156298"/>
            <a:ext cx="4976380" cy="659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490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E03A5-299A-4768-B733-E1015669F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10CFF-D405-4FDA-B945-C213D419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49811" y="167706"/>
            <a:ext cx="10515600" cy="1325563"/>
          </a:xfrm>
        </p:spPr>
        <p:txBody>
          <a:bodyPr/>
          <a:lstStyle/>
          <a:p>
            <a:pPr algn="ctr"/>
            <a:r>
              <a:rPr lang="fr-BE" dirty="0"/>
              <a:t>Résultats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56" y="0"/>
            <a:ext cx="6727599" cy="665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9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F4DAE-EA7F-4A0A-BFCD-D8E3EAF9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Contexte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4B21-6F0F-493F-9D72-F9382F84E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Cohorte</a:t>
            </a:r>
            <a:r>
              <a:rPr lang="en-US" sz="1800" dirty="0"/>
              <a:t> de la Mayo Clinic</a:t>
            </a:r>
          </a:p>
          <a:p>
            <a:r>
              <a:rPr lang="en-US" sz="1800" dirty="0"/>
              <a:t>11 507 patients </a:t>
            </a:r>
            <a:r>
              <a:rPr lang="en-US" sz="1800" dirty="0" err="1"/>
              <a:t>admis</a:t>
            </a:r>
            <a:r>
              <a:rPr lang="en-US" sz="1800" dirty="0"/>
              <a:t> pour IC avec FEVG &lt; 50%</a:t>
            </a:r>
            <a:br>
              <a:rPr lang="en-US" sz="1800" dirty="0"/>
            </a:br>
            <a:r>
              <a:rPr lang="en-US" sz="1800" dirty="0"/>
              <a:t>entre 2003 et 2011</a:t>
            </a:r>
          </a:p>
          <a:p>
            <a:r>
              <a:rPr lang="en-US" sz="1800" dirty="0" err="1"/>
              <a:t>Critère</a:t>
            </a:r>
            <a:r>
              <a:rPr lang="en-US" sz="1800" dirty="0"/>
              <a:t> </a:t>
            </a:r>
            <a:r>
              <a:rPr lang="en-US" sz="1800" dirty="0" err="1"/>
              <a:t>primaire</a:t>
            </a:r>
            <a:r>
              <a:rPr lang="en-US" sz="1800" dirty="0"/>
              <a:t> : </a:t>
            </a:r>
            <a:r>
              <a:rPr lang="en-US" sz="1800" dirty="0" err="1"/>
              <a:t>mortalité</a:t>
            </a:r>
            <a:r>
              <a:rPr lang="en-US" sz="1800" dirty="0"/>
              <a:t> </a:t>
            </a:r>
            <a:r>
              <a:rPr lang="en-US" sz="1800" dirty="0" err="1"/>
              <a:t>globale</a:t>
            </a:r>
            <a:r>
              <a:rPr lang="en-US" sz="1800" dirty="0"/>
              <a:t> sous </a:t>
            </a:r>
            <a:br>
              <a:rPr lang="en-US" sz="1800" dirty="0"/>
            </a:br>
            <a:r>
              <a:rPr lang="en-US" sz="1800" dirty="0" err="1"/>
              <a:t>traitement</a:t>
            </a:r>
            <a:r>
              <a:rPr lang="en-US" sz="1800" dirty="0"/>
              <a:t> </a:t>
            </a:r>
            <a:r>
              <a:rPr lang="en-US" sz="1800" dirty="0" err="1"/>
              <a:t>médical</a:t>
            </a:r>
            <a:endParaRPr lang="en-US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508" y="1471153"/>
            <a:ext cx="6656900" cy="26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43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69A71-12EF-4C6B-8415-FCC35632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Résultats: procédure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6F01-3858-47E1-B3D3-410D6AF0D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7668"/>
            <a:ext cx="10515600" cy="4351338"/>
          </a:xfrm>
        </p:spPr>
        <p:txBody>
          <a:bodyPr/>
          <a:lstStyle/>
          <a:p>
            <a:r>
              <a:rPr lang="fr-FR" dirty="0"/>
              <a:t>Succès de procédure 29/34</a:t>
            </a:r>
          </a:p>
          <a:p>
            <a:r>
              <a:rPr lang="fr-FR" dirty="0"/>
              <a:t>5 patients non implantés:</a:t>
            </a:r>
          </a:p>
          <a:p>
            <a:pPr lvl="1"/>
            <a:r>
              <a:rPr lang="fr-FR" dirty="0"/>
              <a:t>4 pour anatomie complexe </a:t>
            </a:r>
          </a:p>
          <a:p>
            <a:pPr lvl="1"/>
            <a:r>
              <a:rPr lang="fr-FR" dirty="0"/>
              <a:t>1 pour imagerie de mauvaise </a:t>
            </a:r>
            <a:br>
              <a:rPr lang="fr-FR" dirty="0"/>
            </a:br>
            <a:r>
              <a:rPr lang="fr-FR" dirty="0"/>
              <a:t>qualité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7894"/>
            <a:ext cx="5983605" cy="32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20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F7D6E-C26A-4913-8597-70B5161D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Résultats: échographique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A59F3-0EA3-4479-8987-14544C366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20" y="1454410"/>
            <a:ext cx="6644029" cy="45265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232" y="2313474"/>
            <a:ext cx="4796848" cy="28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0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1453F6-B366-47F7-B18A-52D573E16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0661" y="1343025"/>
            <a:ext cx="2857500" cy="417195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1F7D6E-C26A-4913-8597-70B5161D0E15}"/>
              </a:ext>
            </a:extLst>
          </p:cNvPr>
          <p:cNvSpPr txBox="1">
            <a:spLocks/>
          </p:cNvSpPr>
          <p:nvPr/>
        </p:nvSpPr>
        <p:spPr>
          <a:xfrm>
            <a:off x="645368" y="2469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dirty="0"/>
              <a:t>Résultats: clinique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32" y="1367300"/>
            <a:ext cx="41413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24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DB23-41C7-4B16-A2D0-AA6E36BE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Résultats: sécurité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E9A13-6943-4ECE-AF7C-88330C42C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89" y="1300956"/>
            <a:ext cx="72104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20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EAE8-F954-4EA2-9D78-CDD6CB97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Discussion : système PASCAL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2A43A-7815-49A2-9613-26A8B6119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Efficacité:</a:t>
            </a:r>
          </a:p>
          <a:p>
            <a:pPr lvl="1"/>
            <a:r>
              <a:rPr lang="fr-BE" dirty="0"/>
              <a:t>Succès d’implantation 85 %</a:t>
            </a:r>
          </a:p>
          <a:p>
            <a:pPr lvl="1"/>
            <a:r>
              <a:rPr lang="fr-BE" dirty="0"/>
              <a:t>Succès de procédure (réduction d’au moins 1 grade) 80%</a:t>
            </a:r>
          </a:p>
          <a:p>
            <a:pPr lvl="1"/>
            <a:r>
              <a:rPr lang="fr-BE" dirty="0"/>
              <a:t>Réduction de l’IT d’au moins 2 grades chez 70% des patients</a:t>
            </a:r>
          </a:p>
          <a:p>
            <a:pPr lvl="1"/>
            <a:r>
              <a:rPr lang="fr-BE" dirty="0"/>
              <a:t>89 % stade I/II de la NYHA</a:t>
            </a:r>
          </a:p>
          <a:p>
            <a:pPr lvl="1"/>
            <a:endParaRPr lang="fr-BE" dirty="0"/>
          </a:p>
          <a:p>
            <a:r>
              <a:rPr lang="fr-BE" dirty="0"/>
              <a:t>Sécurité:</a:t>
            </a:r>
          </a:p>
          <a:p>
            <a:pPr lvl="1"/>
            <a:r>
              <a:rPr lang="fr-BE" dirty="0"/>
              <a:t>MAE à 5,9 % (saignements digestifs)</a:t>
            </a:r>
          </a:p>
        </p:txBody>
      </p:sp>
    </p:spTree>
    <p:extLst>
      <p:ext uri="{BB962C8B-B14F-4D97-AF65-F5344CB8AC3E}">
        <p14:creationId xmlns:p14="http://schemas.microsoft.com/office/powerpoint/2010/main" val="3592339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405" y="1746813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Efficacité/sécurité semblant </a:t>
            </a:r>
            <a:br>
              <a:rPr lang="fr-FR" dirty="0"/>
            </a:br>
            <a:r>
              <a:rPr lang="fr-FR" dirty="0"/>
              <a:t>comparables au système </a:t>
            </a:r>
            <a:r>
              <a:rPr lang="fr-FR" dirty="0" err="1"/>
              <a:t>TriClip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C6EAE8-F954-4EA2-9D78-CDD6CB97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Discussion : système PASCAL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693A2-2C0C-4EEF-A780-5B493A5AF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564" y="1550698"/>
            <a:ext cx="6050651" cy="1325562"/>
          </a:xfrm>
          <a:prstGeom prst="rect">
            <a:avLst/>
          </a:prstGeom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E81CD850-BCF7-4DBA-ADEA-0228DAC5B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87472"/>
              </p:ext>
            </p:extLst>
          </p:nvPr>
        </p:nvGraphicFramePr>
        <p:xfrm>
          <a:off x="1907711" y="3121102"/>
          <a:ext cx="7724562" cy="31731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74854">
                  <a:extLst>
                    <a:ext uri="{9D8B030D-6E8A-4147-A177-3AD203B41FA5}">
                      <a16:colId xmlns:a16="http://schemas.microsoft.com/office/drawing/2014/main" val="2827388598"/>
                    </a:ext>
                  </a:extLst>
                </a:gridCol>
                <a:gridCol w="2574854">
                  <a:extLst>
                    <a:ext uri="{9D8B030D-6E8A-4147-A177-3AD203B41FA5}">
                      <a16:colId xmlns:a16="http://schemas.microsoft.com/office/drawing/2014/main" val="3301344238"/>
                    </a:ext>
                  </a:extLst>
                </a:gridCol>
                <a:gridCol w="2574854">
                  <a:extLst>
                    <a:ext uri="{9D8B030D-6E8A-4147-A177-3AD203B41FA5}">
                      <a16:colId xmlns:a16="http://schemas.microsoft.com/office/drawing/2014/main" val="846495926"/>
                    </a:ext>
                  </a:extLst>
                </a:gridCol>
              </a:tblGrid>
              <a:tr h="397704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PASCAL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TriClip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671146"/>
                  </a:ext>
                </a:extLst>
              </a:tr>
              <a:tr h="6959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Succès </a:t>
                      </a:r>
                      <a:r>
                        <a:rPr lang="en-US" dirty="0" err="1"/>
                        <a:t>d’implantation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100 %</a:t>
                      </a:r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003723"/>
                  </a:ext>
                </a:extLst>
              </a:tr>
              <a:tr h="69598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Réduction de l’IT d’au moins un grade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86 %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557769"/>
                  </a:ext>
                </a:extLst>
              </a:tr>
              <a:tr h="69174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Stade NYHA I/II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80 %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886366"/>
                  </a:ext>
                </a:extLst>
              </a:tr>
              <a:tr h="69174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Sécurité</a:t>
                      </a:r>
                      <a:r>
                        <a:rPr lang="en-US" dirty="0"/>
                        <a:t>: MAE 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76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05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EAE8-F954-4EA2-9D78-CDD6CB97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Limites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2A43A-7815-49A2-9613-26A8B6119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Pas de groupe contrôle </a:t>
            </a:r>
          </a:p>
          <a:p>
            <a:r>
              <a:rPr lang="fr-BE" dirty="0"/>
              <a:t>Petit effectif</a:t>
            </a:r>
          </a:p>
          <a:p>
            <a:r>
              <a:rPr lang="fr-BE" dirty="0"/>
              <a:t>Peu (pas) d’informations sur le traitement reçu</a:t>
            </a:r>
          </a:p>
          <a:p>
            <a:endParaRPr lang="fr-BE" dirty="0"/>
          </a:p>
          <a:p>
            <a:r>
              <a:rPr lang="fr-BE" dirty="0"/>
              <a:t>Perspectives:</a:t>
            </a:r>
          </a:p>
          <a:p>
            <a:pPr lvl="1"/>
            <a:r>
              <a:rPr lang="fr-BE" dirty="0"/>
              <a:t>Essai </a:t>
            </a:r>
            <a:r>
              <a:rPr lang="fr-BE"/>
              <a:t>multicentrique randomisé CLASP-II TR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9536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6" y="1219202"/>
            <a:ext cx="11260197" cy="495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84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22" y="1011382"/>
            <a:ext cx="8401050" cy="436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73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84010"/>
            <a:ext cx="11915775" cy="10572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558" y="3224567"/>
            <a:ext cx="5424457" cy="11554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5" y="1320342"/>
            <a:ext cx="6161897" cy="16114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558" y="1857684"/>
            <a:ext cx="5429564" cy="13668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15" y="2905494"/>
            <a:ext cx="6161897" cy="2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2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 descr="Slides VHD 2017_ESC_FinalVersion-For Web corrected0080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4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43C2E7-0F7C-4F76-A705-101CB46E2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CD3B2E-BC1C-6C4D-9D91-A67B950EE32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C8AA2-3676-4142-972C-33193982A67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" t="6481" r="15250" b="13889"/>
          <a:stretch/>
        </p:blipFill>
        <p:spPr bwMode="auto">
          <a:xfrm>
            <a:off x="2129536" y="-127000"/>
            <a:ext cx="8128000" cy="698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329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559" y="2217693"/>
            <a:ext cx="11529649" cy="3207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265" y="801624"/>
            <a:ext cx="7705725" cy="1066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04" y="2887725"/>
            <a:ext cx="10977991" cy="10285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04" y="4389310"/>
            <a:ext cx="11206033" cy="78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30" y="150286"/>
            <a:ext cx="5500687" cy="430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30" y="4535901"/>
            <a:ext cx="5500687" cy="206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52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471</Words>
  <Application>Microsoft Office PowerPoint</Application>
  <PresentationFormat>Widescreen</PresentationFormat>
  <Paragraphs>108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AdvOT2986fa51</vt:lpstr>
      <vt:lpstr>AdvOTe81213fa</vt:lpstr>
      <vt:lpstr>Arial</vt:lpstr>
      <vt:lpstr>Calibri</vt:lpstr>
      <vt:lpstr>Calibri Light</vt:lpstr>
      <vt:lpstr>Lub Dub Medium</vt:lpstr>
      <vt:lpstr>Office Theme</vt:lpstr>
      <vt:lpstr>PowerPoint Presentation</vt:lpstr>
      <vt:lpstr>Contexte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Méthodes: essai CLASP-TR</vt:lpstr>
      <vt:lpstr>Méthodes</vt:lpstr>
      <vt:lpstr>Méthodes</vt:lpstr>
      <vt:lpstr>Méthodes</vt:lpstr>
      <vt:lpstr>Résultats</vt:lpstr>
      <vt:lpstr>Résultats</vt:lpstr>
      <vt:lpstr>Résultats: procédure</vt:lpstr>
      <vt:lpstr>Résultats: échographique</vt:lpstr>
      <vt:lpstr>PowerPoint Presentation</vt:lpstr>
      <vt:lpstr>Résultats: sécurité</vt:lpstr>
      <vt:lpstr>Discussion : système PASCAL</vt:lpstr>
      <vt:lpstr>Discussion : système PASCAL</vt:lpstr>
      <vt:lpstr>Limites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Kassem Abou Khalil</dc:creator>
  <cp:lastModifiedBy>Kassem Abou Khalil</cp:lastModifiedBy>
  <cp:revision>73</cp:revision>
  <dcterms:created xsi:type="dcterms:W3CDTF">2020-11-29T10:51:32Z</dcterms:created>
  <dcterms:modified xsi:type="dcterms:W3CDTF">2021-03-15T22:25:07Z</dcterms:modified>
</cp:coreProperties>
</file>