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358" r:id="rId3"/>
    <p:sldId id="368" r:id="rId4"/>
    <p:sldId id="378" r:id="rId5"/>
    <p:sldId id="363" r:id="rId6"/>
    <p:sldId id="380" r:id="rId7"/>
    <p:sldId id="377" r:id="rId8"/>
    <p:sldId id="386" r:id="rId9"/>
    <p:sldId id="381" r:id="rId10"/>
    <p:sldId id="338" r:id="rId11"/>
    <p:sldId id="325" r:id="rId12"/>
    <p:sldId id="369" r:id="rId13"/>
    <p:sldId id="326" r:id="rId14"/>
    <p:sldId id="328" r:id="rId15"/>
    <p:sldId id="333" r:id="rId16"/>
    <p:sldId id="295" r:id="rId17"/>
    <p:sldId id="373" r:id="rId18"/>
    <p:sldId id="385" r:id="rId19"/>
    <p:sldId id="383" r:id="rId20"/>
    <p:sldId id="384" r:id="rId21"/>
    <p:sldId id="341" r:id="rId22"/>
    <p:sldId id="371" r:id="rId23"/>
    <p:sldId id="342" r:id="rId24"/>
    <p:sldId id="350" r:id="rId25"/>
    <p:sldId id="347" r:id="rId26"/>
    <p:sldId id="351" r:id="rId27"/>
    <p:sldId id="35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435"/>
  </p:normalViewPr>
  <p:slideViewPr>
    <p:cSldViewPr snapToGrid="0" snapToObjects="1" showGuides="1">
      <p:cViewPr varScale="1">
        <p:scale>
          <a:sx n="81" d="100"/>
          <a:sy n="81" d="100"/>
        </p:scale>
        <p:origin x="96" y="49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F3255-95FB-2D4B-8BCC-36953AB9398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DAE7A-2AA8-D447-94C3-0A02063CB7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73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0EF09-B268-6D43-9351-589F3110C4B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53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976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570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83E53-5ED6-447A-AE58-7A4B5A1CE55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87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083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02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204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76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95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94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94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89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46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AE7A-2AA8-D447-94C3-0A02063CB72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48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29B9E-B444-164F-901D-34745E9B4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BB20CD-218F-C846-A3B8-EF3FC923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F6B07-7EFE-8640-A254-201400C8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0B03E6-4943-F94C-9367-33A2882C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05E1D6-6F5F-BC45-9431-A0178860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20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DE825-F798-344A-B150-B75BB539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03D38D-36B5-2E4B-8EDB-8503C0F2C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40E678-2A7D-4B49-A2A9-188DFFD9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059311-D463-C643-94EE-3FF80C3B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872F3A-D2E9-FF4A-9A42-CCA48E2E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23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CF4D2C0-224B-7D46-8B8D-E11710999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0A85DA-F17F-8948-8602-986DE940E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D87ABB-CD5D-F342-9396-AC3EA8FF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94635-56B5-304B-B820-FFF8EF59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20971D-6CFB-1047-8609-9D3F309E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43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575BC-C4C1-B141-9562-F31E6F4F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CCBD9B-7BF4-2848-A53F-1D2ADBF4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E0BB23-7EC3-E34B-8026-8618538F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8171E4-C144-0445-86A9-2527836C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08DEC1-D9FD-AB46-A309-860DF2EB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29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2A439-B3D2-4348-954C-23EFD392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4EA3AB-4BE3-8442-8DD0-56476EBD3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E8BA9-5F1C-CF46-B78B-7C2A3181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D1AFEC-C96F-BC4D-A563-704F4ACF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1EA45E-AB3A-1147-99B6-ACE6F110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79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120E6-B209-A44E-9FBB-11622623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C267FA-5A45-DE44-87AE-64E4CE6E5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5C599E-21FA-FC4F-AAAF-312ABE93A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61851F-98EC-8545-894B-239023AF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C777A4-3986-C142-9E60-95298035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3DE057-8F88-6B43-98F9-FDAA489C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33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0D55C-2109-F149-89E1-AB3483A1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BB5BCE-AC19-8840-9379-C9006889B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6AEA7D-9F83-7944-8CC6-0526EEBB7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8B2922-6C67-2D4F-9BAD-8BDB10E77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6A12A1-2D49-384C-AF2F-E78AAB848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BCBF04-1A48-4140-9267-583D2609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1C248C-F22D-464D-A95D-68897674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F3DF6D-5DA6-FD43-9285-0FCF3742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06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2D4B8-EB90-2D45-82C6-8AD384E8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BBC9FB-175C-C341-ADE8-2012D4FF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FD0565-8E67-3E42-A033-DF9F4784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0D3AEC-4A7D-C040-AE1C-F50B3056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06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32CC65-AAB3-F246-87B9-BA46327A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563C0F-0C2E-9841-A0FC-78EA1243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634678-6127-FC4A-A0A8-ED6932A1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70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92A9D-64D8-3142-8FAF-EC76F7B6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FF32D9-8967-D447-BFEC-BC10CAEB7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29B2A8-87C3-0241-A563-C7D5BD797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2D8D9E-EEF9-DF49-9064-96A056B6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EA6313-36ED-194C-870E-0EEDC569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396A4D-1CA6-A047-9411-B9771FE4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09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827A-D3C8-4F4A-AA6D-AE620925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401F699-F2F3-3F4A-B9A9-BC90D6559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8A9D58-419E-414B-A2FC-42940DCAB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05F76A-4A5F-C643-840A-CCC9EFBD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4A9CE4-E863-7D42-9A35-903D2C68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8B4B1B-8AA1-7B42-9B1E-3885C0CB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C74BC1-A922-E045-8FEF-74CC1AB2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154EE1-F00F-F148-B938-2AD812C43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6DAC21-23CE-4E48-8763-2E01363CC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83F1D-F22C-6542-AC99-42A44A4F5C20}" type="datetimeFigureOut">
              <a:rPr lang="fr-FR" smtClean="0"/>
              <a:t>12/05/2021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790AF-3C70-C244-A8C0-A8BDA7423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83CA20-9399-BF41-9F62-E8AD9E3C3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15A03-8B65-E649-8CA1-5792124A8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69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793967" y="1773580"/>
            <a:ext cx="411758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Objective</a:t>
            </a:r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fr-FR" sz="1400" b="1" dirty="0"/>
              <a:t>To </a:t>
            </a:r>
            <a:r>
              <a:rPr lang="fr-FR" sz="1400" b="1" dirty="0" err="1"/>
              <a:t>determine</a:t>
            </a:r>
            <a:r>
              <a:rPr lang="fr-FR" sz="1400" b="1" dirty="0"/>
              <a:t>  </a:t>
            </a:r>
            <a:r>
              <a:rPr lang="fr-FR" sz="1400" b="1" dirty="0" err="1"/>
              <a:t>efficacity</a:t>
            </a:r>
            <a:r>
              <a:rPr lang="fr-FR" sz="1400" b="1" dirty="0"/>
              <a:t> and </a:t>
            </a:r>
            <a:r>
              <a:rPr lang="fr-FR" sz="1400" b="1" dirty="0" err="1"/>
              <a:t>safety</a:t>
            </a:r>
            <a:r>
              <a:rPr lang="fr-FR" sz="1400" b="1" dirty="0"/>
              <a:t> of PFA in paroxysmal AF</a:t>
            </a:r>
          </a:p>
          <a:p>
            <a:endParaRPr lang="fr-FR" sz="1400" b="1" dirty="0"/>
          </a:p>
          <a:p>
            <a:r>
              <a:rPr lang="fr-FR" sz="1400" b="1" dirty="0" err="1">
                <a:solidFill>
                  <a:srgbClr val="0070C0"/>
                </a:solidFill>
              </a:rPr>
              <a:t>Study</a:t>
            </a:r>
            <a:r>
              <a:rPr lang="fr-FR" sz="1400" b="1" dirty="0">
                <a:solidFill>
                  <a:srgbClr val="0070C0"/>
                </a:solidFill>
              </a:rPr>
              <a:t> population: </a:t>
            </a:r>
            <a:r>
              <a:rPr lang="fr-FR" sz="1400" b="1" dirty="0" err="1"/>
              <a:t>Parox</a:t>
            </a:r>
            <a:r>
              <a:rPr lang="fr-FR" sz="1400" b="1" dirty="0"/>
              <a:t> AF </a:t>
            </a:r>
            <a:r>
              <a:rPr lang="fr-FR" sz="1400" b="1" dirty="0" err="1"/>
              <a:t>without</a:t>
            </a:r>
            <a:r>
              <a:rPr lang="fr-FR" sz="1400" b="1" dirty="0"/>
              <a:t> </a:t>
            </a:r>
            <a:r>
              <a:rPr lang="fr-FR" sz="1400" b="1" dirty="0" err="1"/>
              <a:t>significant</a:t>
            </a:r>
            <a:r>
              <a:rPr lang="fr-FR" sz="1400" b="1" dirty="0"/>
              <a:t> </a:t>
            </a:r>
            <a:r>
              <a:rPr lang="fr-FR" sz="1400" b="1" dirty="0" err="1"/>
              <a:t>cardiopathy</a:t>
            </a:r>
            <a:endParaRPr lang="fr-FR" sz="1400" b="1" dirty="0"/>
          </a:p>
          <a:p>
            <a:endParaRPr lang="fr-FR" sz="1400" dirty="0"/>
          </a:p>
          <a:p>
            <a:r>
              <a:rPr lang="fr-FR" sz="1400" b="1" dirty="0" err="1">
                <a:solidFill>
                  <a:srgbClr val="0070C0"/>
                </a:solidFill>
              </a:rPr>
              <a:t>Methods</a:t>
            </a:r>
            <a:r>
              <a:rPr lang="fr-FR" sz="1400" b="1" dirty="0">
                <a:solidFill>
                  <a:srgbClr val="0070C0"/>
                </a:solidFill>
              </a:rPr>
              <a:t>: </a:t>
            </a:r>
            <a:r>
              <a:rPr lang="fr-FR" sz="1400" b="1" dirty="0"/>
              <a:t>3 </a:t>
            </a:r>
            <a:r>
              <a:rPr lang="fr-FR" sz="1400" b="1" dirty="0" err="1"/>
              <a:t>centers</a:t>
            </a:r>
            <a:r>
              <a:rPr lang="fr-FR" sz="1400" b="1" dirty="0"/>
              <a:t>, 121 patients, all patients </a:t>
            </a:r>
            <a:r>
              <a:rPr lang="fr-FR" sz="1400" b="1" dirty="0" err="1"/>
              <a:t>with</a:t>
            </a:r>
            <a:r>
              <a:rPr lang="fr-FR" sz="1400" b="1" dirty="0"/>
              <a:t> PFA ablation, no control group, </a:t>
            </a:r>
            <a:r>
              <a:rPr lang="fr-FR" sz="1400" b="1" dirty="0" err="1"/>
              <a:t>remapping</a:t>
            </a:r>
            <a:r>
              <a:rPr lang="fr-FR" sz="1400" b="1" dirty="0"/>
              <a:t> at M3</a:t>
            </a:r>
          </a:p>
          <a:p>
            <a:endParaRPr lang="fr-FR" sz="1400" dirty="0"/>
          </a:p>
          <a:p>
            <a:r>
              <a:rPr lang="fr-FR" sz="1400" b="1" dirty="0" err="1">
                <a:solidFill>
                  <a:srgbClr val="0070C0"/>
                </a:solidFill>
              </a:rPr>
              <a:t>Primary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endpoint</a:t>
            </a:r>
            <a:r>
              <a:rPr lang="fr-FR" sz="1400" b="1" dirty="0">
                <a:solidFill>
                  <a:srgbClr val="0070C0"/>
                </a:solidFill>
              </a:rPr>
              <a:t>: </a:t>
            </a:r>
            <a:r>
              <a:rPr lang="fr-FR" sz="1400" b="1" dirty="0" err="1"/>
              <a:t>percentage</a:t>
            </a:r>
            <a:r>
              <a:rPr lang="fr-FR" sz="1400" b="1" dirty="0"/>
              <a:t> of acute PVI</a:t>
            </a:r>
          </a:p>
          <a:p>
            <a:endParaRPr lang="fr-FR" sz="1400" b="1" dirty="0"/>
          </a:p>
          <a:p>
            <a:r>
              <a:rPr lang="fr-FR" sz="1400" b="1" dirty="0" err="1">
                <a:solidFill>
                  <a:srgbClr val="0070C0"/>
                </a:solidFill>
              </a:rPr>
              <a:t>Results</a:t>
            </a:r>
            <a:r>
              <a:rPr lang="fr-FR" sz="1400" b="1" dirty="0">
                <a:solidFill>
                  <a:srgbClr val="0070C0"/>
                </a:solidFill>
              </a:rPr>
              <a:t>: </a:t>
            </a:r>
            <a:r>
              <a:rPr lang="fr-FR" sz="1400" b="1" dirty="0"/>
              <a:t>acute PVI </a:t>
            </a:r>
            <a:r>
              <a:rPr lang="fr-FR" sz="1400" b="1" dirty="0" err="1"/>
              <a:t>achieved</a:t>
            </a:r>
            <a:r>
              <a:rPr lang="fr-FR" sz="1400" b="1" dirty="0"/>
              <a:t> in 100% of </a:t>
            </a:r>
            <a:r>
              <a:rPr lang="fr-FR" sz="1400" b="1" dirty="0" err="1"/>
              <a:t>PVs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PFA</a:t>
            </a:r>
          </a:p>
          <a:p>
            <a:endParaRPr lang="fr-FR" sz="1400" b="1" dirty="0"/>
          </a:p>
          <a:p>
            <a:r>
              <a:rPr lang="fr-FR" sz="1400" b="1" dirty="0" err="1">
                <a:solidFill>
                  <a:srgbClr val="0070C0"/>
                </a:solidFill>
              </a:rPr>
              <a:t>Secondary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sz="1400" b="1" dirty="0" err="1">
                <a:solidFill>
                  <a:srgbClr val="0070C0"/>
                </a:solidFill>
              </a:rPr>
              <a:t>endpoints</a:t>
            </a:r>
            <a:r>
              <a:rPr lang="fr-FR" sz="1400" b="1" dirty="0">
                <a:solidFill>
                  <a:srgbClr val="0070C0"/>
                </a:solidFill>
              </a:rPr>
              <a:t>: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- </a:t>
            </a:r>
            <a:r>
              <a:rPr lang="fr-FR" sz="1400" b="1" dirty="0"/>
              <a:t>durable PVI in 84.8% (64% patients)</a:t>
            </a:r>
          </a:p>
          <a:p>
            <a:r>
              <a:rPr lang="fr-FR" sz="1400" b="1" dirty="0"/>
              <a:t>- 1 </a:t>
            </a:r>
            <a:r>
              <a:rPr lang="fr-FR" sz="1400" b="1" dirty="0" err="1"/>
              <a:t>year</a:t>
            </a:r>
            <a:r>
              <a:rPr lang="fr-FR" sz="1400" b="1" dirty="0"/>
              <a:t> KM free </a:t>
            </a:r>
            <a:r>
              <a:rPr lang="fr-FR" sz="1400" b="1" dirty="0" err="1"/>
              <a:t>from</a:t>
            </a:r>
            <a:r>
              <a:rPr lang="fr-FR" sz="1400" b="1" dirty="0"/>
              <a:t> atrial </a:t>
            </a:r>
            <a:r>
              <a:rPr lang="fr-FR" sz="1400" b="1" dirty="0" err="1"/>
              <a:t>arrythmias</a:t>
            </a:r>
            <a:r>
              <a:rPr lang="fr-FR" sz="1400" b="1" dirty="0"/>
              <a:t> =78.5+/-3.8%</a:t>
            </a:r>
          </a:p>
          <a:p>
            <a:r>
              <a:rPr lang="fr-FR" sz="1400" b="1" dirty="0"/>
              <a:t>- 2.5</a:t>
            </a:r>
            <a:r>
              <a:rPr lang="fr-FR" sz="1400" b="1"/>
              <a:t>% adverse </a:t>
            </a:r>
            <a:r>
              <a:rPr lang="fr-FR" sz="1400" b="1" dirty="0" err="1"/>
              <a:t>events</a:t>
            </a:r>
            <a:r>
              <a:rPr lang="fr-FR" sz="1400" b="1" dirty="0"/>
              <a:t> (2 </a:t>
            </a:r>
            <a:r>
              <a:rPr lang="fr-FR" sz="1400" b="1" dirty="0" err="1"/>
              <a:t>tamponade</a:t>
            </a:r>
            <a:r>
              <a:rPr lang="fr-FR" sz="1400" b="1" dirty="0"/>
              <a:t>, 1 </a:t>
            </a:r>
            <a:r>
              <a:rPr lang="fr-FR" sz="1400" b="1" dirty="0" err="1"/>
              <a:t>vascular</a:t>
            </a:r>
            <a:r>
              <a:rPr lang="fr-FR" sz="1400" b="1" dirty="0"/>
              <a:t> </a:t>
            </a:r>
            <a:r>
              <a:rPr lang="fr-FR" sz="1400" b="1" dirty="0" err="1"/>
              <a:t>hematoma</a:t>
            </a:r>
            <a:r>
              <a:rPr lang="fr-FR" sz="1400" b="1" dirty="0"/>
              <a:t>)</a:t>
            </a:r>
          </a:p>
          <a:p>
            <a:endParaRPr lang="fr-FR" sz="1400" b="1" dirty="0"/>
          </a:p>
          <a:p>
            <a:endParaRPr lang="fr-FR" sz="1600" b="1" dirty="0"/>
          </a:p>
          <a:p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158620" y="99040"/>
            <a:ext cx="680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La bibliographie de la </a:t>
            </a:r>
            <a:r>
              <a:rPr lang="fr-FR" sz="2000" b="1" dirty="0" err="1">
                <a:solidFill>
                  <a:srgbClr val="0070C0"/>
                </a:solidFill>
              </a:rPr>
              <a:t>Heart</a:t>
            </a:r>
            <a:r>
              <a:rPr lang="fr-FR" sz="2000" b="1" dirty="0">
                <a:solidFill>
                  <a:srgbClr val="0070C0"/>
                </a:solidFill>
              </a:rPr>
              <a:t> Team, par Etienne Jacquemart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98228" y="608472"/>
            <a:ext cx="591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Pulsed</a:t>
            </a:r>
            <a:r>
              <a:rPr lang="fr-FR" sz="1600" b="1" dirty="0">
                <a:solidFill>
                  <a:srgbClr val="FF0000"/>
                </a:solidFill>
              </a:rPr>
              <a:t> Field Ablation (PFA) of Paroxysmal Atrial Fibrillation: 1-Year </a:t>
            </a:r>
            <a:r>
              <a:rPr lang="fr-FR" sz="1600" b="1" dirty="0" err="1">
                <a:solidFill>
                  <a:srgbClr val="FF0000"/>
                </a:solidFill>
              </a:rPr>
              <a:t>Outcomes</a:t>
            </a:r>
            <a:r>
              <a:rPr lang="fr-FR" sz="1600" b="1" dirty="0">
                <a:solidFill>
                  <a:srgbClr val="FF0000"/>
                </a:solidFill>
              </a:rPr>
              <a:t> of IMPULSE, PEFCAT, and PEFCAT II. </a:t>
            </a:r>
            <a:r>
              <a:rPr lang="fr-FR" sz="1600" b="1" dirty="0" err="1"/>
              <a:t>VIvek</a:t>
            </a:r>
            <a:r>
              <a:rPr lang="fr-FR" sz="1600" b="1" dirty="0"/>
              <a:t>, et al. </a:t>
            </a:r>
            <a:r>
              <a:rPr lang="fr-FR" sz="1600" b="1" dirty="0" err="1"/>
              <a:t>JACCepi</a:t>
            </a:r>
            <a:r>
              <a:rPr lang="fr-FR" sz="1600" b="1" dirty="0"/>
              <a:t> </a:t>
            </a:r>
            <a:r>
              <a:rPr lang="fr-FR" sz="1600" b="1" dirty="0" err="1"/>
              <a:t>Ap</a:t>
            </a:r>
            <a:r>
              <a:rPr lang="fr-FR" sz="1600" b="1" dirty="0"/>
              <a:t> 2021</a:t>
            </a:r>
            <a:endParaRPr lang="fr-FR" sz="1400" b="1" dirty="0"/>
          </a:p>
        </p:txBody>
      </p:sp>
      <p:pic>
        <p:nvPicPr>
          <p:cNvPr id="1026" name="Picture 2" descr="Image result for LOGO ACTION COEU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09" y="316138"/>
            <a:ext cx="562263" cy="5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STITU DE CARDIOLOGI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349" y="309217"/>
            <a:ext cx="660164" cy="6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723843" y="5860522"/>
            <a:ext cx="8706918" cy="52322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PVI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a “single-</a:t>
            </a:r>
            <a:r>
              <a:rPr lang="fr-FR" sz="1400" b="1" dirty="0" err="1">
                <a:solidFill>
                  <a:srgbClr val="FF0000"/>
                </a:solidFill>
              </a:rPr>
              <a:t>shot</a:t>
            </a:r>
            <a:r>
              <a:rPr lang="fr-FR" sz="1400" b="1" dirty="0">
                <a:solidFill>
                  <a:srgbClr val="FF0000"/>
                </a:solidFill>
              </a:rPr>
              <a:t>” PFA </a:t>
            </a:r>
            <a:r>
              <a:rPr lang="fr-FR" sz="1400" b="1" dirty="0" err="1">
                <a:solidFill>
                  <a:srgbClr val="FF0000"/>
                </a:solidFill>
              </a:rPr>
              <a:t>catheter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results</a:t>
            </a:r>
            <a:r>
              <a:rPr lang="fr-FR" sz="1400" b="1" dirty="0">
                <a:solidFill>
                  <a:srgbClr val="FF0000"/>
                </a:solidFill>
              </a:rPr>
              <a:t> in excellent PVI </a:t>
            </a:r>
            <a:r>
              <a:rPr lang="fr-FR" sz="1400" b="1" dirty="0" err="1">
                <a:solidFill>
                  <a:srgbClr val="FF0000"/>
                </a:solidFill>
              </a:rPr>
              <a:t>durability</a:t>
            </a:r>
            <a:r>
              <a:rPr lang="fr-FR" sz="1400" b="1" dirty="0">
                <a:solidFill>
                  <a:srgbClr val="FF0000"/>
                </a:solidFill>
              </a:rPr>
              <a:t> and acceptable </a:t>
            </a:r>
            <a:r>
              <a:rPr lang="fr-FR" sz="1400" b="1" dirty="0" err="1">
                <a:solidFill>
                  <a:srgbClr val="FF0000"/>
                </a:solidFill>
              </a:rPr>
              <a:t>safety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a </a:t>
            </a:r>
            <a:r>
              <a:rPr lang="fr-FR" sz="1400" b="1" dirty="0" err="1">
                <a:solidFill>
                  <a:srgbClr val="FF0000"/>
                </a:solidFill>
              </a:rPr>
              <a:t>low</a:t>
            </a:r>
            <a:r>
              <a:rPr lang="fr-FR" sz="1400" b="1" dirty="0">
                <a:solidFill>
                  <a:srgbClr val="FF0000"/>
                </a:solidFill>
              </a:rPr>
              <a:t> 1-year rate of atrial </a:t>
            </a:r>
            <a:r>
              <a:rPr lang="fr-FR" sz="1400" b="1" dirty="0" err="1">
                <a:solidFill>
                  <a:srgbClr val="FF0000"/>
                </a:solidFill>
              </a:rPr>
              <a:t>arrhythmia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recurrence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50480" y="2167374"/>
            <a:ext cx="3792421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Central Illustration</a:t>
            </a:r>
            <a:endParaRPr lang="en-US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595948" y="259079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en-US" sz="1200" dirty="0"/>
          </a:p>
        </p:txBody>
      </p:sp>
      <p:sp>
        <p:nvSpPr>
          <p:cNvPr id="16" name="TextBox 5"/>
          <p:cNvSpPr txBox="1"/>
          <p:nvPr/>
        </p:nvSpPr>
        <p:spPr>
          <a:xfrm>
            <a:off x="569297" y="868692"/>
            <a:ext cx="4058162" cy="25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637" tIns="41821" rIns="83637" bIns="41821" anchor="ctr">
            <a:spAutoFit/>
          </a:bodyPr>
          <a:lstStyle>
            <a:defPPr>
              <a:defRPr lang="en-US"/>
            </a:defPPr>
            <a:lvl1pPr>
              <a:defRPr sz="3277" b="1"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US" sz="1100" dirty="0"/>
              <a:t>www.action-coeur.org</a:t>
            </a: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52" y="1154076"/>
            <a:ext cx="218852" cy="219808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7" y="1170624"/>
            <a:ext cx="262173" cy="240545"/>
          </a:xfrm>
          <a:prstGeom prst="rect">
            <a:avLst/>
          </a:prstGeom>
        </p:spPr>
      </p:pic>
      <p:sp>
        <p:nvSpPr>
          <p:cNvPr id="19" name="TextBox 44"/>
          <p:cNvSpPr txBox="1"/>
          <p:nvPr/>
        </p:nvSpPr>
        <p:spPr>
          <a:xfrm>
            <a:off x="1240804" y="1137112"/>
            <a:ext cx="2933286" cy="25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637" tIns="41821" rIns="83637" bIns="41821" anchor="ctr">
            <a:spAutoFit/>
          </a:bodyPr>
          <a:lstStyle>
            <a:defPPr>
              <a:defRPr lang="en-US"/>
            </a:defPPr>
            <a:lvl1pPr>
              <a:defRPr sz="3277" b="1"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US" sz="1100" dirty="0"/>
              <a:t>@</a:t>
            </a:r>
            <a:r>
              <a:rPr lang="en-US" sz="1100" dirty="0" err="1"/>
              <a:t>ActionCoeur</a:t>
            </a:r>
            <a:endParaRPr lang="en-US" sz="1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8422D0-0C7D-B947-838D-D0D6C85BA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009" y="306703"/>
            <a:ext cx="1016314" cy="127518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F04E8BF-BB82-124A-AD30-E2C3BE56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67" y="2708399"/>
            <a:ext cx="4755140" cy="22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6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611437"/>
            <a:ext cx="10972800" cy="114300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METHODE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8610CF-00B7-864F-9AA4-3871CE60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61932"/>
            <a:ext cx="11257163" cy="45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A445F-814F-0243-8521-B3444526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sz="4800" b="1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9A459-84B9-A74E-82FC-D0B91EE5E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1983"/>
            <a:ext cx="10515600" cy="4670892"/>
          </a:xfrm>
        </p:spPr>
        <p:txBody>
          <a:bodyPr>
            <a:normAutofit/>
          </a:bodyPr>
          <a:lstStyle/>
          <a:p>
            <a:pPr fontAlgn="base"/>
            <a:r>
              <a:rPr lang="en-CA" sz="2400" b="1" dirty="0">
                <a:ea typeface="Times New Roman" panose="02020603050405020304" pitchFamily="18" charset="0"/>
                <a:cs typeface="Segoe UI" panose="020B0502040204020203" pitchFamily="34" charset="0"/>
              </a:rPr>
              <a:t>Objectif: </a:t>
            </a:r>
            <a:r>
              <a:rPr lang="fr-FR" sz="2400" dirty="0">
                <a:ea typeface="Times New Roman" panose="02020603050405020304" pitchFamily="18" charset="0"/>
                <a:cs typeface="Segoe UI" panose="020B0502040204020203" pitchFamily="34" charset="0"/>
              </a:rPr>
              <a:t>déterminer efficacité et sécurité de l’ablation par </a:t>
            </a:r>
            <a:r>
              <a:rPr lang="fr-FR" sz="2400" dirty="0" err="1">
                <a:ea typeface="Times New Roman" panose="02020603050405020304" pitchFamily="18" charset="0"/>
                <a:cs typeface="Segoe UI" panose="020B0502040204020203" pitchFamily="34" charset="0"/>
              </a:rPr>
              <a:t>électroporation</a:t>
            </a:r>
            <a:r>
              <a:rPr lang="fr-FR" sz="2400" dirty="0">
                <a:ea typeface="Times New Roman" panose="02020603050405020304" pitchFamily="18" charset="0"/>
                <a:cs typeface="Segoe UI" panose="020B0502040204020203" pitchFamily="34" charset="0"/>
              </a:rPr>
              <a:t> sans récidive de FA</a:t>
            </a:r>
          </a:p>
          <a:p>
            <a:pPr fontAlgn="base"/>
            <a:endParaRPr lang="en-CA" sz="2400" b="1" dirty="0"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fontAlgn="base"/>
            <a:r>
              <a:rPr lang="en-AU" sz="2400" b="1" dirty="0">
                <a:ea typeface="Times New Roman" panose="02020603050405020304" pitchFamily="18" charset="0"/>
                <a:cs typeface="Segoe UI" panose="020B0502040204020203" pitchFamily="34" charset="0"/>
              </a:rPr>
              <a:t>Design:  </a:t>
            </a:r>
            <a:r>
              <a:rPr lang="en-AU" sz="2400" dirty="0" err="1">
                <a:ea typeface="Times New Roman" panose="02020603050405020304" pitchFamily="18" charset="0"/>
                <a:cs typeface="Segoe UI" panose="020B0502040204020203" pitchFamily="34" charset="0"/>
              </a:rPr>
              <a:t>regroupement</a:t>
            </a:r>
            <a:r>
              <a:rPr lang="en-AU" sz="2400" dirty="0">
                <a:ea typeface="Times New Roman" panose="02020603050405020304" pitchFamily="18" charset="0"/>
                <a:cs typeface="Segoe UI" panose="020B0502040204020203" pitchFamily="34" charset="0"/>
              </a:rPr>
              <a:t> data de 3 études </a:t>
            </a:r>
            <a:r>
              <a:rPr lang="en-AU" sz="2400" dirty="0" err="1">
                <a:ea typeface="Times New Roman" panose="02020603050405020304" pitchFamily="18" charset="0"/>
                <a:cs typeface="Segoe UI" panose="020B0502040204020203" pitchFamily="34" charset="0"/>
              </a:rPr>
              <a:t>multicentriques</a:t>
            </a:r>
            <a:r>
              <a:rPr lang="en-AU" sz="2400" dirty="0">
                <a:ea typeface="Times New Roman" panose="02020603050405020304" pitchFamily="18" charset="0"/>
                <a:cs typeface="Segoe UI" panose="020B0502040204020203" pitchFamily="34" charset="0"/>
              </a:rPr>
              <a:t> (IMPULSE, PEFCAT, PEFCAT II)</a:t>
            </a:r>
          </a:p>
          <a:p>
            <a:pPr fontAlgn="base"/>
            <a:endParaRPr lang="en-CA" sz="2400" dirty="0"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fontAlgn="base"/>
            <a:r>
              <a:rPr lang="fr-FR" sz="2400" b="1" dirty="0">
                <a:ea typeface="Times New Roman" panose="02020603050405020304" pitchFamily="18" charset="0"/>
                <a:cs typeface="Segoe UI" panose="020B0502040204020203" pitchFamily="34" charset="0"/>
              </a:rPr>
              <a:t>Critères </a:t>
            </a:r>
          </a:p>
          <a:p>
            <a:pPr fontAlgn="base">
              <a:buFontTx/>
              <a:buChar char="-"/>
            </a:pPr>
            <a:r>
              <a:rPr lang="fr-FR" sz="2400" b="1" dirty="0">
                <a:ea typeface="Times New Roman" panose="02020603050405020304" pitchFamily="18" charset="0"/>
                <a:cs typeface="Segoe UI" panose="020B0502040204020203" pitchFamily="34" charset="0"/>
              </a:rPr>
              <a:t>inclusions : </a:t>
            </a:r>
            <a:r>
              <a:rPr lang="fr-FR" sz="2400" dirty="0">
                <a:ea typeface="Times New Roman" panose="02020603050405020304" pitchFamily="18" charset="0"/>
                <a:cs typeface="Segoe UI" panose="020B0502040204020203" pitchFamily="34" charset="0"/>
              </a:rPr>
              <a:t>FA paroxystique documentée &lt; 7j, échec ≥ 1 AA classe I-IV</a:t>
            </a:r>
          </a:p>
          <a:p>
            <a:pPr fontAlgn="base">
              <a:buFontTx/>
              <a:buChar char="-"/>
            </a:pPr>
            <a:r>
              <a:rPr lang="fr-FR" sz="2400" b="1" dirty="0"/>
              <a:t>exclusion : </a:t>
            </a:r>
            <a:r>
              <a:rPr lang="fr-FR" sz="2400" dirty="0"/>
              <a:t>&lt;18ans, &gt;70 ans, FE &lt; 40%, OG&gt;50mm</a:t>
            </a:r>
          </a:p>
        </p:txBody>
      </p:sp>
    </p:spTree>
    <p:extLst>
      <p:ext uri="{BB962C8B-B14F-4D97-AF65-F5344CB8AC3E}">
        <p14:creationId xmlns:p14="http://schemas.microsoft.com/office/powerpoint/2010/main" val="905721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CB410-C1D9-7E4B-9BA6-6CE42CA8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Protocole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77EE0F3-9FEC-4E44-AA00-5878A729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50706" cy="4351338"/>
          </a:xfrm>
        </p:spPr>
        <p:txBody>
          <a:bodyPr>
            <a:normAutofit fontScale="92500" lnSpcReduction="20000"/>
          </a:bodyPr>
          <a:lstStyle/>
          <a:p>
            <a:r>
              <a:rPr lang="fr-FR" sz="2600" dirty="0"/>
              <a:t>Ablation par PFA pour tous =&gt; pas de groupe contrôle</a:t>
            </a:r>
          </a:p>
          <a:p>
            <a:r>
              <a:rPr lang="fr-FR" sz="2600" dirty="0"/>
              <a:t>4 types de vagues (uni/</a:t>
            </a:r>
            <a:r>
              <a:rPr lang="fr-FR" sz="2600" dirty="0" err="1"/>
              <a:t>biph</a:t>
            </a:r>
            <a:r>
              <a:rPr lang="fr-FR" sz="2600" dirty="0"/>
              <a:t>, </a:t>
            </a:r>
            <a:r>
              <a:rPr lang="fr-FR" sz="2600" dirty="0" err="1"/>
              <a:t>nbr</a:t>
            </a:r>
            <a:r>
              <a:rPr lang="fr-FR" sz="2600" dirty="0"/>
              <a:t> d’application par veine, rotation du cathéter)</a:t>
            </a:r>
          </a:p>
          <a:p>
            <a:r>
              <a:rPr lang="fr-FR" sz="2600" dirty="0"/>
              <a:t>Sédation vigile, pas de curares (sauf 15 premiers patients IMPULSE)</a:t>
            </a:r>
          </a:p>
          <a:p>
            <a:r>
              <a:rPr lang="fr-FR" sz="2600" dirty="0"/>
              <a:t>Pas de monitoring </a:t>
            </a:r>
            <a:r>
              <a:rPr lang="fr-FR" sz="2600" dirty="0" err="1"/>
              <a:t>oesophagien</a:t>
            </a:r>
            <a:r>
              <a:rPr lang="fr-FR" sz="2600" dirty="0"/>
              <a:t> per </a:t>
            </a:r>
            <a:r>
              <a:rPr lang="fr-FR" sz="2600" dirty="0" err="1"/>
              <a:t>procedure</a:t>
            </a:r>
            <a:r>
              <a:rPr lang="fr-FR" sz="2600" dirty="0"/>
              <a:t> </a:t>
            </a:r>
          </a:p>
          <a:p>
            <a:endParaRPr lang="fr-FR" sz="2600" dirty="0"/>
          </a:p>
          <a:p>
            <a:r>
              <a:rPr lang="fr-FR" sz="2600" u="sng" dirty="0" err="1"/>
              <a:t>Follow</a:t>
            </a:r>
            <a:r>
              <a:rPr lang="fr-FR" sz="2600" u="sng" dirty="0"/>
              <a:t> up : </a:t>
            </a:r>
            <a:r>
              <a:rPr lang="fr-FR" sz="2600" dirty="0"/>
              <a:t>30J, M3, M6, M12</a:t>
            </a:r>
          </a:p>
          <a:p>
            <a:r>
              <a:rPr lang="fr-FR" sz="2600" dirty="0"/>
              <a:t>Arrêt des anti-arythmiques après </a:t>
            </a:r>
            <a:r>
              <a:rPr lang="fr-FR" sz="2600" dirty="0" err="1"/>
              <a:t>blanking</a:t>
            </a:r>
            <a:r>
              <a:rPr lang="fr-FR" sz="2600" dirty="0"/>
              <a:t> 3 mois</a:t>
            </a:r>
          </a:p>
          <a:p>
            <a:r>
              <a:rPr lang="fr-FR" sz="2600" dirty="0" err="1"/>
              <a:t>Remapping</a:t>
            </a:r>
            <a:r>
              <a:rPr lang="fr-FR" sz="2600" dirty="0"/>
              <a:t> M3 pour contrôler perméabilité VP (discrétion des investigateurs)</a:t>
            </a:r>
          </a:p>
          <a:p>
            <a:r>
              <a:rPr lang="fr-FR" sz="2600" dirty="0" err="1"/>
              <a:t>Remapping</a:t>
            </a:r>
            <a:r>
              <a:rPr lang="fr-FR" sz="2600" dirty="0"/>
              <a:t> +/- ablation autorisée dans le </a:t>
            </a:r>
            <a:r>
              <a:rPr lang="fr-FR" sz="2600" dirty="0" err="1"/>
              <a:t>blanking</a:t>
            </a:r>
            <a:r>
              <a:rPr lang="fr-FR" sz="2600" dirty="0"/>
              <a:t> (PFA ou RF)</a:t>
            </a:r>
          </a:p>
          <a:p>
            <a:r>
              <a:rPr lang="fr-FR" sz="2600" dirty="0"/>
              <a:t>Récidives dépistées par : montre connectées, Holter (M6, M12)</a:t>
            </a:r>
          </a:p>
          <a:p>
            <a:r>
              <a:rPr lang="fr-FR" sz="2600" dirty="0"/>
              <a:t>TDM /IRM M3</a:t>
            </a:r>
          </a:p>
        </p:txBody>
      </p:sp>
    </p:spTree>
    <p:extLst>
      <p:ext uri="{BB962C8B-B14F-4D97-AF65-F5344CB8AC3E}">
        <p14:creationId xmlns:p14="http://schemas.microsoft.com/office/powerpoint/2010/main" val="125085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2694F-DED2-B141-AACB-7CDE1749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>
                <a:latin typeface="+mn-lt"/>
              </a:rPr>
              <a:t>Critère de jugement principal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50925-8A52-F948-B984-6B0B8BF22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600" dirty="0"/>
          </a:p>
          <a:p>
            <a:r>
              <a:rPr lang="fr-FR" sz="2600" dirty="0"/>
              <a:t>CJP efficacité = </a:t>
            </a:r>
            <a:r>
              <a:rPr lang="fr-FR" sz="2600" u="sng" dirty="0"/>
              <a:t>pourcentage de sujets avec isolation aigue </a:t>
            </a:r>
            <a:r>
              <a:rPr lang="fr-FR" sz="2600" u="sng" dirty="0" err="1"/>
              <a:t>VPs</a:t>
            </a:r>
            <a:endParaRPr lang="fr-FR" sz="2600" u="sng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CJ sureté : incidence effets secondaires graves précoces et tardifs </a:t>
            </a:r>
          </a:p>
          <a:p>
            <a:pPr marL="0" indent="0">
              <a:buNone/>
            </a:pPr>
            <a:r>
              <a:rPr lang="fr-FR" sz="2600" i="1" dirty="0"/>
              <a:t>décès, SCA, paralysie diaphragmatique, AIT/AVC, péricardite, tamponnade, complication vasculaires, sténose VP &gt; 70%, BAV, fistules AO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384060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890C2-3CAB-E14E-8964-1A3A82C4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/>
              <a:t>Critères secondaires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F5480-A124-0841-84E3-DECD40889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400" dirty="0"/>
          </a:p>
          <a:p>
            <a:r>
              <a:rPr lang="fr-FR" sz="2400" dirty="0"/>
              <a:t>1. proportion persistance imperméabilité VP au </a:t>
            </a:r>
            <a:r>
              <a:rPr lang="fr-FR" sz="2400" dirty="0" err="1"/>
              <a:t>remapping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2. pourcentage succès thérapeutique = free </a:t>
            </a:r>
            <a:r>
              <a:rPr lang="fr-FR" sz="2400" dirty="0" err="1"/>
              <a:t>from</a:t>
            </a:r>
            <a:r>
              <a:rPr lang="fr-FR" sz="2400" dirty="0"/>
              <a:t> AF, AFL/AT après </a:t>
            </a:r>
            <a:r>
              <a:rPr lang="fr-FR" sz="2400" dirty="0" err="1"/>
              <a:t>blanking</a:t>
            </a:r>
            <a:endParaRPr lang="fr-FR" sz="2400" dirty="0"/>
          </a:p>
          <a:p>
            <a:pPr marL="0" indent="0">
              <a:buNone/>
            </a:pPr>
            <a:r>
              <a:rPr lang="fr-FR" sz="2400" i="1" dirty="0"/>
              <a:t>(Échec si ablation après </a:t>
            </a:r>
            <a:r>
              <a:rPr lang="fr-FR" sz="2400" i="1" dirty="0" err="1"/>
              <a:t>blanking</a:t>
            </a:r>
            <a:r>
              <a:rPr lang="fr-FR" sz="2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54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CF208-4A03-3148-BD11-CB8746A7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>
                <a:latin typeface="+mn-lt"/>
              </a:rPr>
              <a:t>Analyse statistique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2D7337-0404-B544-9FC4-812822EF2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sz="2400" dirty="0"/>
              <a:t>Analyses per protocole</a:t>
            </a:r>
          </a:p>
          <a:p>
            <a:r>
              <a:rPr lang="fr-FR" sz="2400" dirty="0"/>
              <a:t>Pas de calcul NSN car études de faisabilité </a:t>
            </a:r>
          </a:p>
          <a:p>
            <a:r>
              <a:rPr lang="fr-FR" sz="2400" dirty="0"/>
              <a:t>Analyses de survie classiques (KM)</a:t>
            </a:r>
          </a:p>
          <a:p>
            <a:r>
              <a:rPr lang="fr-FR" sz="2400" dirty="0"/>
              <a:t>Analyses de variance pour comparer les techniques de PFA (unipolaire, bipolaire, bipolaire optimisé)</a:t>
            </a:r>
          </a:p>
          <a:p>
            <a:r>
              <a:rPr lang="fr-FR" sz="2400" dirty="0"/>
              <a:t>P≤0.05 = significatif </a:t>
            </a:r>
          </a:p>
          <a:p>
            <a:r>
              <a:rPr lang="fr-FR" sz="2400" dirty="0"/>
              <a:t>SAS</a:t>
            </a:r>
          </a:p>
        </p:txBody>
      </p:sp>
    </p:spTree>
    <p:extLst>
      <p:ext uri="{BB962C8B-B14F-4D97-AF65-F5344CB8AC3E}">
        <p14:creationId xmlns:p14="http://schemas.microsoft.com/office/powerpoint/2010/main" val="2023438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68763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latin typeface="+mn-lt"/>
              </a:rPr>
              <a:t>RESULTATS</a:t>
            </a:r>
            <a:endParaRPr lang="en-US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47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2C53B-7114-3143-B1AD-7F582DEA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82945"/>
            <a:ext cx="10515600" cy="13255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F9A0AB-C071-C740-8C1D-006603BE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2" y="516835"/>
            <a:ext cx="10578548" cy="5660128"/>
          </a:xfrm>
        </p:spPr>
        <p:txBody>
          <a:bodyPr>
            <a:normAutofit/>
          </a:bodyPr>
          <a:lstStyle/>
          <a:p>
            <a:pPr marL="285750" indent="-285750"/>
            <a:endParaRPr lang="fr-FR" sz="2400" dirty="0"/>
          </a:p>
          <a:p>
            <a:pPr marL="285750" indent="-285750"/>
            <a:endParaRPr lang="fr-FR" sz="2400" dirty="0"/>
          </a:p>
          <a:p>
            <a:pPr marL="285750" indent="-285750"/>
            <a:endParaRPr lang="fr-FR" sz="2400" dirty="0"/>
          </a:p>
          <a:p>
            <a:pPr marL="285750" indent="-285750"/>
            <a:r>
              <a:rPr lang="fr-FR" sz="2400" dirty="0"/>
              <a:t>3 centres (France, </a:t>
            </a:r>
            <a:r>
              <a:rPr lang="fr-FR" sz="2400" dirty="0" err="1"/>
              <a:t>Rep</a:t>
            </a:r>
            <a:r>
              <a:rPr lang="fr-FR" sz="2400" dirty="0"/>
              <a:t> </a:t>
            </a:r>
            <a:r>
              <a:rPr lang="fr-FR" sz="2400" dirty="0" err="1"/>
              <a:t>T</a:t>
            </a:r>
            <a:r>
              <a:rPr lang="fr-FR" sz="2400" dirty="0"/>
              <a:t>, Croatie)</a:t>
            </a:r>
          </a:p>
          <a:p>
            <a:pPr marL="285750" indent="-285750"/>
            <a:r>
              <a:rPr lang="fr-FR" sz="2400" dirty="0"/>
              <a:t>5 opérateurs</a:t>
            </a:r>
          </a:p>
          <a:p>
            <a:pPr marL="285750" indent="-285750"/>
            <a:r>
              <a:rPr lang="fr-FR" sz="2400" dirty="0"/>
              <a:t>121 patients</a:t>
            </a:r>
          </a:p>
          <a:p>
            <a:pPr marL="285750" indent="-285750"/>
            <a:r>
              <a:rPr lang="fr-FR" sz="2400" dirty="0" err="1"/>
              <a:t>Median</a:t>
            </a:r>
            <a:r>
              <a:rPr lang="fr-FR" sz="2400" dirty="0"/>
              <a:t> </a:t>
            </a:r>
            <a:r>
              <a:rPr lang="fr-FR" sz="2400" dirty="0" err="1"/>
              <a:t>follow</a:t>
            </a:r>
            <a:r>
              <a:rPr lang="fr-FR" sz="2400" dirty="0"/>
              <a:t> up = 360 </a:t>
            </a:r>
            <a:r>
              <a:rPr lang="fr-FR" sz="2400" dirty="0" err="1"/>
              <a:t>days</a:t>
            </a:r>
            <a:r>
              <a:rPr lang="fr-FR" sz="2400" dirty="0"/>
              <a:t> (IQR 352-365)</a:t>
            </a:r>
          </a:p>
          <a:p>
            <a:pPr marL="285750" indent="-285750"/>
            <a:r>
              <a:rPr lang="fr-FR" sz="2400" dirty="0" err="1"/>
              <a:t>Median</a:t>
            </a:r>
            <a:r>
              <a:rPr lang="fr-FR" sz="2400" dirty="0"/>
              <a:t> duration AF : 13,8 </a:t>
            </a:r>
            <a:r>
              <a:rPr lang="fr-FR" sz="2400" dirty="0" err="1"/>
              <a:t>month</a:t>
            </a:r>
            <a:r>
              <a:rPr lang="fr-FR" sz="2400" dirty="0"/>
              <a:t> (IQR 8-46)</a:t>
            </a:r>
          </a:p>
          <a:p>
            <a:pPr marL="285750" indent="-285750"/>
            <a:r>
              <a:rPr lang="fr-FR" sz="2400" dirty="0"/>
              <a:t>AOD 66% / AVK 31% / Aspirine 4%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69224C27-92D8-914E-B9DE-A8CC4449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53" y="267352"/>
            <a:ext cx="5499047" cy="60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62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2C53B-7114-3143-B1AD-7F582DEA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82945"/>
            <a:ext cx="10515600" cy="13255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F9A0AB-C071-C740-8C1D-006603BE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2" y="516835"/>
            <a:ext cx="10578548" cy="5660128"/>
          </a:xfrm>
        </p:spPr>
        <p:txBody>
          <a:bodyPr>
            <a:normAutofit/>
          </a:bodyPr>
          <a:lstStyle/>
          <a:p>
            <a:r>
              <a:rPr lang="fr-FR" sz="2400" b="1" dirty="0"/>
              <a:t>Procédure :</a:t>
            </a:r>
          </a:p>
          <a:p>
            <a:pPr>
              <a:buFontTx/>
              <a:buChar char="-"/>
            </a:pPr>
            <a:r>
              <a:rPr lang="fr-FR" sz="2400" dirty="0"/>
              <a:t>Monophasique 15 patients (AG)</a:t>
            </a:r>
          </a:p>
          <a:p>
            <a:pPr>
              <a:buFontTx/>
              <a:buChar char="-"/>
            </a:pPr>
            <a:r>
              <a:rPr lang="fr-FR" sz="2400" dirty="0" err="1"/>
              <a:t>Biphasique</a:t>
            </a:r>
            <a:r>
              <a:rPr lang="fr-FR" sz="2400" dirty="0"/>
              <a:t> 106 patients (1 AG) dont 49 avec courant </a:t>
            </a:r>
            <a:r>
              <a:rPr lang="fr-FR" sz="2400" dirty="0" err="1"/>
              <a:t>biP</a:t>
            </a:r>
            <a:r>
              <a:rPr lang="fr-FR" sz="2400" dirty="0"/>
              <a:t> optimisé</a:t>
            </a:r>
          </a:p>
          <a:p>
            <a:pPr>
              <a:buFontTx/>
              <a:buChar char="-"/>
            </a:pPr>
            <a:r>
              <a:rPr lang="fr-FR" sz="2400" dirty="0"/>
              <a:t>Durée moyenne procédure 96min</a:t>
            </a:r>
          </a:p>
          <a:p>
            <a:pPr>
              <a:buFontTx/>
              <a:buChar char="-"/>
            </a:pPr>
            <a:r>
              <a:rPr lang="fr-FR" sz="2400" dirty="0"/>
              <a:t>Durée lésions &lt; 3 min / patient</a:t>
            </a:r>
          </a:p>
          <a:p>
            <a:pPr>
              <a:buFontTx/>
              <a:buChar char="-"/>
            </a:pPr>
            <a:r>
              <a:rPr lang="fr-FR" sz="2400" dirty="0"/>
              <a:t>13.7 +/- 7.8 min scopie</a:t>
            </a:r>
          </a:p>
          <a:p>
            <a:pPr>
              <a:buFontTx/>
              <a:buChar char="-"/>
            </a:pPr>
            <a:endParaRPr lang="fr-FR" sz="2400" dirty="0"/>
          </a:p>
          <a:p>
            <a:r>
              <a:rPr lang="fr-FR" sz="2400" b="1" dirty="0"/>
              <a:t>Sous groupes selon type d’application : </a:t>
            </a:r>
          </a:p>
          <a:p>
            <a:pPr marL="0" indent="0">
              <a:buNone/>
            </a:pPr>
            <a:r>
              <a:rPr lang="fr-FR" sz="2400" dirty="0"/>
              <a:t>- Nombre d’applications significativement différent (12.5 ± 1.1 pour </a:t>
            </a:r>
            <a:r>
              <a:rPr lang="fr-FR" sz="2400" dirty="0" err="1"/>
              <a:t>monophasic</a:t>
            </a:r>
            <a:r>
              <a:rPr lang="fr-FR" sz="2400" dirty="0"/>
              <a:t> </a:t>
            </a:r>
            <a:r>
              <a:rPr lang="fr-FR" sz="2400" dirty="0" err="1"/>
              <a:t>waveform</a:t>
            </a:r>
            <a:r>
              <a:rPr lang="fr-FR" sz="2400" dirty="0"/>
              <a:t>, 26.9 ± 6.5 pour </a:t>
            </a:r>
            <a:r>
              <a:rPr lang="fr-FR" sz="2400" dirty="0" err="1"/>
              <a:t>early</a:t>
            </a:r>
            <a:r>
              <a:rPr lang="fr-FR" sz="2400" dirty="0"/>
              <a:t> </a:t>
            </a:r>
            <a:r>
              <a:rPr lang="fr-FR" sz="2400" dirty="0" err="1"/>
              <a:t>biphasic</a:t>
            </a:r>
            <a:r>
              <a:rPr lang="fr-FR" sz="2400" dirty="0"/>
              <a:t>, and 34.3 ± 3.5 </a:t>
            </a:r>
            <a:r>
              <a:rPr lang="fr-FR" sz="2400" dirty="0" err="1"/>
              <a:t>biP</a:t>
            </a:r>
            <a:r>
              <a:rPr lang="fr-FR" sz="2400" dirty="0"/>
              <a:t> </a:t>
            </a:r>
            <a:r>
              <a:rPr lang="fr-FR" sz="2400" dirty="0" err="1"/>
              <a:t>opt</a:t>
            </a:r>
            <a:r>
              <a:rPr lang="fr-FR" sz="2400" dirty="0"/>
              <a:t>)</a:t>
            </a:r>
          </a:p>
          <a:p>
            <a:pPr>
              <a:buFontTx/>
              <a:buChar char="-"/>
            </a:pPr>
            <a:r>
              <a:rPr lang="fr-FR" sz="2400" dirty="0"/>
              <a:t>Pas de différence entre durée procédure / </a:t>
            </a:r>
            <a:r>
              <a:rPr lang="fr-FR" sz="2400" dirty="0" err="1"/>
              <a:t>fluoro</a:t>
            </a:r>
            <a:r>
              <a:rPr lang="fr-FR" sz="2400" dirty="0"/>
              <a:t> / temps ablation)</a:t>
            </a:r>
          </a:p>
        </p:txBody>
      </p:sp>
    </p:spTree>
    <p:extLst>
      <p:ext uri="{BB962C8B-B14F-4D97-AF65-F5344CB8AC3E}">
        <p14:creationId xmlns:p14="http://schemas.microsoft.com/office/powerpoint/2010/main" val="378925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36C4F-F0EC-FA42-BBA0-276CAF60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A0EC3-EEE1-0746-BF98-5F60E696B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8920"/>
            <a:ext cx="3881718" cy="4351338"/>
          </a:xfrm>
        </p:spPr>
        <p:txBody>
          <a:bodyPr>
            <a:normAutofit/>
          </a:bodyPr>
          <a:lstStyle/>
          <a:p>
            <a:r>
              <a:rPr lang="fr-FR" sz="2400" dirty="0"/>
              <a:t>CJP = 100% VP isolées </a:t>
            </a:r>
          </a:p>
          <a:p>
            <a:r>
              <a:rPr lang="fr-FR" sz="2400" dirty="0"/>
              <a:t>CJ sécurité = 2.5% patients (2 épanchements péricardiques dont une tamponnade per op, 1 FAV)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33F929-5C06-1B42-8C0C-509D2DA99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36" y="988920"/>
            <a:ext cx="6065231" cy="43513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F4515B-FDB7-FD40-A97A-5640388AD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98" y="3429000"/>
            <a:ext cx="4226321" cy="32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1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8A1CB6B2-42DA-F449-B281-1D547C279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Sous-titre 23">
            <a:extLst>
              <a:ext uri="{FF2B5EF4-FFF2-40B4-BE49-F238E27FC236}">
                <a16:creationId xmlns:a16="http://schemas.microsoft.com/office/drawing/2014/main" id="{47CDB1C6-0181-6449-B169-B1EC32D9BF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96EB70-5506-5D4E-A64A-ACB91ED94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83" y="4318857"/>
            <a:ext cx="1880330" cy="18803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63CFBDC-6474-094A-80B1-503691F241B4}"/>
              </a:ext>
            </a:extLst>
          </p:cNvPr>
          <p:cNvSpPr txBox="1"/>
          <p:nvPr/>
        </p:nvSpPr>
        <p:spPr>
          <a:xfrm>
            <a:off x="3420564" y="4783415"/>
            <a:ext cx="47005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Etienne JACQUEMART</a:t>
            </a:r>
          </a:p>
          <a:p>
            <a:pPr algn="ctr"/>
            <a:endParaRPr lang="fr-FR" dirty="0"/>
          </a:p>
          <a:p>
            <a:pPr algn="ctr"/>
            <a:r>
              <a:rPr lang="fr-FR" sz="2000" b="1" dirty="0" err="1"/>
              <a:t>Heart</a:t>
            </a:r>
            <a:r>
              <a:rPr lang="fr-FR" sz="2000" b="1" dirty="0"/>
              <a:t> Team 05/05/2021</a:t>
            </a:r>
          </a:p>
          <a:p>
            <a:pPr algn="ctr"/>
            <a:r>
              <a:rPr lang="fr-FR" sz="2400" b="1" dirty="0"/>
              <a:t>Institut de Cardiologie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A856EF8-9313-7A4A-9209-FB54897A7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669" y="4939253"/>
            <a:ext cx="2725498" cy="11040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0E278A-1FD6-7147-A6F7-8513D3934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9722"/>
            <a:ext cx="9894496" cy="39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17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F8A27D-D554-144F-B15E-CCDFDEAA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D889903-9C62-0740-8612-FF8775A7E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675" y="1129554"/>
            <a:ext cx="8560649" cy="5074304"/>
          </a:xfrm>
        </p:spPr>
      </p:pic>
    </p:spTree>
    <p:extLst>
      <p:ext uri="{BB962C8B-B14F-4D97-AF65-F5344CB8AC3E}">
        <p14:creationId xmlns:p14="http://schemas.microsoft.com/office/powerpoint/2010/main" val="3313506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C00BFF9-C306-9447-95F8-FF5070C2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994" y="1089586"/>
            <a:ext cx="6881375" cy="42623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CE5070-8FE5-D145-A2A4-B0E0B968B440}"/>
              </a:ext>
            </a:extLst>
          </p:cNvPr>
          <p:cNvSpPr txBox="1"/>
          <p:nvPr/>
        </p:nvSpPr>
        <p:spPr>
          <a:xfrm>
            <a:off x="430306" y="2090172"/>
            <a:ext cx="3939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91% (110/124) </a:t>
            </a:r>
            <a:r>
              <a:rPr lang="fr-FR" sz="2400" dirty="0" err="1"/>
              <a:t>remapping</a:t>
            </a:r>
            <a:r>
              <a:rPr lang="fr-FR" sz="2400" dirty="0"/>
              <a:t>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VP déco 84.8% (64.5% patients)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05542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5E23A2-F889-994C-9C08-9D481F05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98" y="1223683"/>
            <a:ext cx="10773017" cy="40494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3A3B7FA-232D-9C47-B0A1-FB1F971FDF6D}"/>
              </a:ext>
            </a:extLst>
          </p:cNvPr>
          <p:cNvSpPr txBox="1"/>
          <p:nvPr/>
        </p:nvSpPr>
        <p:spPr>
          <a:xfrm>
            <a:off x="1277471" y="5607423"/>
            <a:ext cx="743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récidive de FA/TA/FLA chez 78.5% des patients à 1 an</a:t>
            </a:r>
          </a:p>
        </p:txBody>
      </p:sp>
    </p:spTree>
    <p:extLst>
      <p:ext uri="{BB962C8B-B14F-4D97-AF65-F5344CB8AC3E}">
        <p14:creationId xmlns:p14="http://schemas.microsoft.com/office/powerpoint/2010/main" val="302887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B406C1-AFD9-C94C-8744-51E2AC5B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54" y="0"/>
            <a:ext cx="8813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0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611437"/>
            <a:ext cx="10972800" cy="114300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DISCUSSION ET LIMITES</a:t>
            </a:r>
          </a:p>
        </p:txBody>
      </p:sp>
    </p:spTree>
    <p:extLst>
      <p:ext uri="{BB962C8B-B14F-4D97-AF65-F5344CB8AC3E}">
        <p14:creationId xmlns:p14="http://schemas.microsoft.com/office/powerpoint/2010/main" val="2039125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CF409-44BB-EC4D-BD6D-84384A83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>
                <a:latin typeface="+mn-lt"/>
              </a:rPr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0DF866-C3FB-B84E-8A9C-50F45CD48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600" dirty="0"/>
          </a:p>
          <a:p>
            <a:r>
              <a:rPr lang="fr-FR" sz="2600" dirty="0"/>
              <a:t>Efficacité et sureté </a:t>
            </a:r>
            <a:r>
              <a:rPr lang="fr-FR" sz="2600" dirty="0" err="1"/>
              <a:t>électroporation</a:t>
            </a:r>
            <a:r>
              <a:rPr lang="fr-FR" sz="2600" dirty="0"/>
              <a:t> pour PEC FA paroxystique</a:t>
            </a:r>
          </a:p>
          <a:p>
            <a:r>
              <a:rPr lang="fr-FR" sz="2600" dirty="0"/>
              <a:t>Taux élevé d’absence de récidive d’arythmie atriale malgré durées procédures courtes</a:t>
            </a:r>
          </a:p>
          <a:p>
            <a:r>
              <a:rPr lang="fr-FR" sz="2600" dirty="0"/>
              <a:t>64% lésions durables / comparables aux ablations thermiques</a:t>
            </a:r>
          </a:p>
          <a:p>
            <a:r>
              <a:rPr lang="fr-FR" sz="2600" dirty="0"/>
              <a:t>Meilleurs chiffres avec protocole optimal </a:t>
            </a:r>
          </a:p>
          <a:p>
            <a:r>
              <a:rPr lang="fr-FR" sz="2600" dirty="0"/>
              <a:t>Peu de complications </a:t>
            </a:r>
          </a:p>
          <a:p>
            <a:endParaRPr lang="fr-FR" sz="2600" dirty="0"/>
          </a:p>
          <a:p>
            <a:endParaRPr lang="fr-FR" sz="2600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614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66834-2542-EA46-9061-924EE40F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Limites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D9FEF9-52F1-5547-BF7E-81749438F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85714" cy="4433661"/>
          </a:xfrm>
        </p:spPr>
        <p:txBody>
          <a:bodyPr>
            <a:normAutofit/>
          </a:bodyPr>
          <a:lstStyle/>
          <a:p>
            <a:endParaRPr lang="fr-FR" sz="2600" dirty="0"/>
          </a:p>
          <a:p>
            <a:r>
              <a:rPr lang="fr-FR" sz="2600" dirty="0"/>
              <a:t>CJP non clinique</a:t>
            </a:r>
          </a:p>
          <a:p>
            <a:r>
              <a:rPr lang="fr-FR" sz="2600" dirty="0"/>
              <a:t>Analyses per protocole</a:t>
            </a:r>
          </a:p>
          <a:p>
            <a:r>
              <a:rPr lang="fr-FR" sz="2600" dirty="0"/>
              <a:t>Absence de groupe contrôle, ouvert</a:t>
            </a:r>
          </a:p>
          <a:p>
            <a:r>
              <a:rPr lang="fr-FR" sz="2600" dirty="0"/>
              <a:t>Pas de monitoring par </a:t>
            </a:r>
            <a:r>
              <a:rPr lang="fr-FR" sz="2600" dirty="0" err="1"/>
              <a:t>Reveal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1054844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40300-8EF1-114A-B9DA-268E96B8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>
                <a:latin typeface="+mn-lt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0193DE-B96E-9C46-AEC3-AD877C9D0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fr-FR" sz="2600" dirty="0"/>
              <a:t>Efficacité et sûreté de l’</a:t>
            </a:r>
            <a:r>
              <a:rPr lang="fr-FR" sz="2600" dirty="0" err="1"/>
              <a:t>électroporation</a:t>
            </a:r>
            <a:r>
              <a:rPr lang="fr-FR" sz="2600" dirty="0"/>
              <a:t> pour méthode d’ablation des FA paroxystique avec durabilité des lésions et traduction clinique</a:t>
            </a:r>
          </a:p>
          <a:p>
            <a:pPr algn="just">
              <a:lnSpc>
                <a:spcPct val="200000"/>
              </a:lnSpc>
            </a:pPr>
            <a:r>
              <a:rPr lang="fr-FR" sz="2600" dirty="0"/>
              <a:t>Nécessité d’une confirmation par étude contrôlée randomisée multicentrique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fr-FR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464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611437"/>
            <a:ext cx="10972800" cy="114300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RATIONNEL</a:t>
            </a:r>
          </a:p>
        </p:txBody>
      </p:sp>
    </p:spTree>
    <p:extLst>
      <p:ext uri="{BB962C8B-B14F-4D97-AF65-F5344CB8AC3E}">
        <p14:creationId xmlns:p14="http://schemas.microsoft.com/office/powerpoint/2010/main" val="31813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12C5D-D194-B444-B7B1-2922B333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909E7-81BA-3D4E-B9B5-335C557C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3763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400" dirty="0"/>
              <a:t>Plusieurs méthodes d’ablation </a:t>
            </a:r>
          </a:p>
          <a:p>
            <a:r>
              <a:rPr lang="fr-FR" sz="2400" dirty="0"/>
              <a:t>Effet lésionnel vs dommage collatéraux des énergies thermiques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7B5181-657B-574C-97A5-F98AD34B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49" y="1027905"/>
            <a:ext cx="9264527" cy="35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12C5D-D194-B444-B7B1-2922B333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909E7-81BA-3D4E-B9B5-335C557C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3763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400" dirty="0"/>
              <a:t>Ablation par méthode non thermique </a:t>
            </a:r>
          </a:p>
          <a:p>
            <a:r>
              <a:rPr lang="fr-FR" sz="2400" dirty="0"/>
              <a:t>Champ électrique pulsé de haute amplitude et durée courte </a:t>
            </a:r>
          </a:p>
          <a:p>
            <a:r>
              <a:rPr lang="fr-FR" sz="2400" dirty="0"/>
              <a:t>Effet lésionnel : création micropores =&gt; apoptose 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5D6A1B-80D9-944A-95E9-3C46C6FD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8" y="575563"/>
            <a:ext cx="4969251" cy="36019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E6DCF1A-DB1B-104A-89A4-440AEDAC35DC}"/>
              </a:ext>
            </a:extLst>
          </p:cNvPr>
          <p:cNvSpPr txBox="1"/>
          <p:nvPr/>
        </p:nvSpPr>
        <p:spPr>
          <a:xfrm>
            <a:off x="1238475" y="4312441"/>
            <a:ext cx="263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Sugrue</a:t>
            </a:r>
            <a:r>
              <a:rPr lang="fr-FR" dirty="0"/>
              <a:t> A et al. JICE 2019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AF7A39-172E-A84C-A01A-63B97EF7E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5334"/>
            <a:ext cx="5537200" cy="3962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F23858F-1BDA-F946-8F8B-25D404ECCAE3}"/>
              </a:ext>
            </a:extLst>
          </p:cNvPr>
          <p:cNvSpPr txBox="1"/>
          <p:nvPr/>
        </p:nvSpPr>
        <p:spPr>
          <a:xfrm>
            <a:off x="7368595" y="4357734"/>
            <a:ext cx="263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Bradley C et al. JCVE 2020</a:t>
            </a:r>
          </a:p>
        </p:txBody>
      </p:sp>
    </p:spTree>
    <p:extLst>
      <p:ext uri="{BB962C8B-B14F-4D97-AF65-F5344CB8AC3E}">
        <p14:creationId xmlns:p14="http://schemas.microsoft.com/office/powerpoint/2010/main" val="107243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12C5D-D194-B444-B7B1-2922B333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909E7-81BA-3D4E-B9B5-335C557C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3763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400" dirty="0"/>
              <a:t>Faible seuil sensibilité cardiomyocytes</a:t>
            </a:r>
          </a:p>
          <a:p>
            <a:r>
              <a:rPr lang="fr-FR" sz="2400" dirty="0"/>
              <a:t>Effet lésionnel spécifique / pas d’échauffement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6DCF1A-DB1B-104A-89A4-440AEDAC35DC}"/>
              </a:ext>
            </a:extLst>
          </p:cNvPr>
          <p:cNvSpPr txBox="1"/>
          <p:nvPr/>
        </p:nvSpPr>
        <p:spPr>
          <a:xfrm>
            <a:off x="9332010" y="5257800"/>
            <a:ext cx="2639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Witt CM et al. JAHA 2018</a:t>
            </a:r>
          </a:p>
          <a:p>
            <a:endParaRPr lang="fr-FR" dirty="0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FDB2039F-4681-D14D-BF08-95DE0E46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82" y="604245"/>
            <a:ext cx="7708236" cy="44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B4FA6-296E-B04C-A9C3-5F2FBD536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3FCAA2-7149-5C4B-937B-D5C7685CC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73" y="1027906"/>
            <a:ext cx="5186127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F845D4-1FC6-7E4D-BA75-0BABA97A6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49" y="1027904"/>
            <a:ext cx="5186129" cy="43513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B29444-2098-4A4E-A7C6-D092EEAD9BC6}"/>
              </a:ext>
            </a:extLst>
          </p:cNvPr>
          <p:cNvSpPr/>
          <p:nvPr/>
        </p:nvSpPr>
        <p:spPr>
          <a:xfrm>
            <a:off x="8541287" y="6042022"/>
            <a:ext cx="297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Ramirez D et al. </a:t>
            </a:r>
            <a:r>
              <a:rPr lang="fr-FR" dirty="0" err="1"/>
              <a:t>Circ</a:t>
            </a:r>
            <a:r>
              <a:rPr lang="fr-FR" dirty="0"/>
              <a:t> RES 2020</a:t>
            </a:r>
          </a:p>
        </p:txBody>
      </p:sp>
    </p:spTree>
    <p:extLst>
      <p:ext uri="{BB962C8B-B14F-4D97-AF65-F5344CB8AC3E}">
        <p14:creationId xmlns:p14="http://schemas.microsoft.com/office/powerpoint/2010/main" val="309997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35ACA3-3801-0E4D-8E9D-532DD6B5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11F3FF7-CAEF-2949-B7CC-E0BABA03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099" y="418916"/>
            <a:ext cx="6147802" cy="6020167"/>
          </a:xfrm>
        </p:spPr>
      </p:pic>
    </p:spTree>
    <p:extLst>
      <p:ext uri="{BB962C8B-B14F-4D97-AF65-F5344CB8AC3E}">
        <p14:creationId xmlns:p14="http://schemas.microsoft.com/office/powerpoint/2010/main" val="323173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12C5D-D194-B444-B7B1-2922B333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909E7-81BA-3D4E-B9B5-335C557C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3763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2400" dirty="0"/>
          </a:p>
          <a:p>
            <a:r>
              <a:rPr lang="fr-FR" sz="2400" dirty="0"/>
              <a:t>IMPULSE &amp; PEFCAT</a:t>
            </a:r>
          </a:p>
          <a:p>
            <a:r>
              <a:rPr lang="fr-FR" sz="2400" dirty="0"/>
              <a:t>81 patients / FA paroxystique (FEVG &gt; 40%, OG &lt; 50mm)</a:t>
            </a:r>
          </a:p>
          <a:p>
            <a:r>
              <a:rPr lang="fr-FR" sz="2400" dirty="0"/>
              <a:t>100% </a:t>
            </a:r>
            <a:r>
              <a:rPr lang="fr-FR" sz="2400" dirty="0" err="1"/>
              <a:t>PVs</a:t>
            </a:r>
            <a:r>
              <a:rPr lang="fr-FR" sz="2400" dirty="0"/>
              <a:t> </a:t>
            </a:r>
            <a:r>
              <a:rPr lang="fr-FR" sz="2400" dirty="0" err="1"/>
              <a:t>isolated</a:t>
            </a:r>
            <a:r>
              <a:rPr lang="fr-FR" sz="2400" dirty="0"/>
              <a:t> / temps d’ablation moyen ≤3min</a:t>
            </a:r>
          </a:p>
          <a:p>
            <a:r>
              <a:rPr lang="fr-FR" sz="2400" dirty="0" err="1"/>
              <a:t>Mapping</a:t>
            </a:r>
            <a:r>
              <a:rPr lang="fr-FR" sz="2400" dirty="0"/>
              <a:t> M3 : 18% =&gt; 100% selon type d’application </a:t>
            </a:r>
          </a:p>
          <a:p>
            <a:r>
              <a:rPr lang="fr-FR" sz="2400" dirty="0"/>
              <a:t>1 adverse </a:t>
            </a:r>
            <a:r>
              <a:rPr lang="fr-FR" sz="2400" dirty="0" err="1"/>
              <a:t>effect</a:t>
            </a:r>
            <a:r>
              <a:rPr lang="fr-FR" sz="2400" dirty="0"/>
              <a:t> (1 tamponnade)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6DCF1A-DB1B-104A-89A4-440AEDAC35DC}"/>
              </a:ext>
            </a:extLst>
          </p:cNvPr>
          <p:cNvSpPr txBox="1"/>
          <p:nvPr/>
        </p:nvSpPr>
        <p:spPr>
          <a:xfrm>
            <a:off x="9291669" y="6341157"/>
            <a:ext cx="2639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Vivek</a:t>
            </a:r>
            <a:r>
              <a:rPr lang="fr-FR" dirty="0"/>
              <a:t> Y et al. JACC 2019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D90145-5D77-5840-8DD4-A5A6DEF5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266" y="365125"/>
            <a:ext cx="9899404" cy="33632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A83EA2-646C-284E-89E2-3EA358916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479" y="3570033"/>
            <a:ext cx="3746521" cy="26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626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5234</TotalTime>
  <Words>885</Words>
  <Application>Microsoft Office PowerPoint</Application>
  <PresentationFormat>Grand écran</PresentationFormat>
  <Paragraphs>168</Paragraphs>
  <Slides>27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RATIONNEL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METHODE</vt:lpstr>
      <vt:lpstr>Présentation PowerPoint</vt:lpstr>
      <vt:lpstr>Protocole</vt:lpstr>
      <vt:lpstr>Critère de jugement principal</vt:lpstr>
      <vt:lpstr>Critères secondaires</vt:lpstr>
      <vt:lpstr>Analyse statistique</vt:lpstr>
      <vt:lpstr>RESULTATS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DISCUSSION ET LIMITES</vt:lpstr>
      <vt:lpstr>Discussion</vt:lpstr>
      <vt:lpstr>Limites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tomy salloum</dc:creator>
  <cp:lastModifiedBy>Zakiya</cp:lastModifiedBy>
  <cp:revision>112</cp:revision>
  <dcterms:created xsi:type="dcterms:W3CDTF">2020-10-22T17:39:39Z</dcterms:created>
  <dcterms:modified xsi:type="dcterms:W3CDTF">2021-05-12T12:52:03Z</dcterms:modified>
</cp:coreProperties>
</file>